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notesMasterIdLst>
    <p:notesMasterId r:id="rId40"/>
  </p:notesMasterIdLst>
  <p:sldIdLst>
    <p:sldId id="256" r:id="rId2"/>
    <p:sldId id="259" r:id="rId3"/>
    <p:sldId id="312" r:id="rId4"/>
    <p:sldId id="257" r:id="rId5"/>
    <p:sldId id="258" r:id="rId6"/>
    <p:sldId id="311" r:id="rId7"/>
    <p:sldId id="277" r:id="rId8"/>
    <p:sldId id="278" r:id="rId9"/>
    <p:sldId id="279" r:id="rId10"/>
    <p:sldId id="280" r:id="rId11"/>
    <p:sldId id="281" r:id="rId12"/>
    <p:sldId id="282" r:id="rId13"/>
    <p:sldId id="283" r:id="rId14"/>
    <p:sldId id="284" r:id="rId15"/>
    <p:sldId id="285" r:id="rId16"/>
    <p:sldId id="286" r:id="rId17"/>
    <p:sldId id="287" r:id="rId18"/>
    <p:sldId id="288" r:id="rId19"/>
    <p:sldId id="308" r:id="rId20"/>
    <p:sldId id="305" r:id="rId21"/>
    <p:sldId id="289" r:id="rId22"/>
    <p:sldId id="290" r:id="rId23"/>
    <p:sldId id="291" r:id="rId24"/>
    <p:sldId id="292" r:id="rId25"/>
    <p:sldId id="293" r:id="rId26"/>
    <p:sldId id="294" r:id="rId27"/>
    <p:sldId id="314" r:id="rId28"/>
    <p:sldId id="296" r:id="rId29"/>
    <p:sldId id="297" r:id="rId30"/>
    <p:sldId id="298" r:id="rId31"/>
    <p:sldId id="299" r:id="rId32"/>
    <p:sldId id="302" r:id="rId33"/>
    <p:sldId id="300" r:id="rId34"/>
    <p:sldId id="301" r:id="rId35"/>
    <p:sldId id="313" r:id="rId36"/>
    <p:sldId id="303" r:id="rId37"/>
    <p:sldId id="306" r:id="rId38"/>
    <p:sldId id="30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7" autoAdjust="0"/>
    <p:restoredTop sz="94660"/>
  </p:normalViewPr>
  <p:slideViewPr>
    <p:cSldViewPr snapToGrid="0">
      <p:cViewPr varScale="1">
        <p:scale>
          <a:sx n="68" d="100"/>
          <a:sy n="68" d="100"/>
        </p:scale>
        <p:origin x="61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1204A5-9166-4802-8345-0E501E1C94C1}"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43E334CE-51F8-4D80-815F-241539C52332}">
      <dgm:prSet/>
      <dgm:spPr/>
      <dgm:t>
        <a:bodyPr/>
        <a:lstStyle/>
        <a:p>
          <a:r>
            <a:rPr lang="en-US"/>
            <a:t>Used the two papers from the professor </a:t>
          </a:r>
        </a:p>
      </dgm:t>
    </dgm:pt>
    <dgm:pt modelId="{5834A5C5-45AC-4FD6-A46B-92AFB7C13439}" type="parTrans" cxnId="{2661A7DE-4D62-4014-882A-20A347EC1B41}">
      <dgm:prSet/>
      <dgm:spPr/>
      <dgm:t>
        <a:bodyPr/>
        <a:lstStyle/>
        <a:p>
          <a:endParaRPr lang="en-US"/>
        </a:p>
      </dgm:t>
    </dgm:pt>
    <dgm:pt modelId="{BE403BDD-6643-45E1-B6A0-7E5C4C084CD5}" type="sibTrans" cxnId="{2661A7DE-4D62-4014-882A-20A347EC1B41}">
      <dgm:prSet/>
      <dgm:spPr/>
      <dgm:t>
        <a:bodyPr/>
        <a:lstStyle/>
        <a:p>
          <a:endParaRPr lang="en-US"/>
        </a:p>
      </dgm:t>
    </dgm:pt>
    <dgm:pt modelId="{3B4F3C07-A2FD-4A3F-84E1-4348921F753D}">
      <dgm:prSet/>
      <dgm:spPr/>
      <dgm:t>
        <a:bodyPr/>
        <a:lstStyle/>
        <a:p>
          <a:r>
            <a:rPr lang="en-US"/>
            <a:t>Our own understanding.</a:t>
          </a:r>
        </a:p>
      </dgm:t>
    </dgm:pt>
    <dgm:pt modelId="{F03DD3BC-5337-407B-9234-8410FE94A9C0}" type="parTrans" cxnId="{40F803D8-037C-4879-B1F6-0D3E33EDF622}">
      <dgm:prSet/>
      <dgm:spPr/>
      <dgm:t>
        <a:bodyPr/>
        <a:lstStyle/>
        <a:p>
          <a:endParaRPr lang="en-US"/>
        </a:p>
      </dgm:t>
    </dgm:pt>
    <dgm:pt modelId="{B4767F5D-B781-479B-BF26-1BC59F7DF92D}" type="sibTrans" cxnId="{40F803D8-037C-4879-B1F6-0D3E33EDF622}">
      <dgm:prSet/>
      <dgm:spPr/>
      <dgm:t>
        <a:bodyPr/>
        <a:lstStyle/>
        <a:p>
          <a:endParaRPr lang="en-US"/>
        </a:p>
      </dgm:t>
    </dgm:pt>
    <dgm:pt modelId="{F45BB565-26DE-45B3-AAF3-FF89CC68A637}" type="pres">
      <dgm:prSet presAssocID="{2C1204A5-9166-4802-8345-0E501E1C94C1}" presName="hierChild1" presStyleCnt="0">
        <dgm:presLayoutVars>
          <dgm:chPref val="1"/>
          <dgm:dir/>
          <dgm:animOne val="branch"/>
          <dgm:animLvl val="lvl"/>
          <dgm:resizeHandles/>
        </dgm:presLayoutVars>
      </dgm:prSet>
      <dgm:spPr/>
    </dgm:pt>
    <dgm:pt modelId="{2D312F95-D874-4E1A-88A8-5D7065A07A19}" type="pres">
      <dgm:prSet presAssocID="{43E334CE-51F8-4D80-815F-241539C52332}" presName="hierRoot1" presStyleCnt="0"/>
      <dgm:spPr/>
    </dgm:pt>
    <dgm:pt modelId="{932BFBE0-11AA-4632-AEFA-846EE8D61A7B}" type="pres">
      <dgm:prSet presAssocID="{43E334CE-51F8-4D80-815F-241539C52332}" presName="composite" presStyleCnt="0"/>
      <dgm:spPr/>
    </dgm:pt>
    <dgm:pt modelId="{9EF60672-74D8-4B28-8E44-8E96B83755D1}" type="pres">
      <dgm:prSet presAssocID="{43E334CE-51F8-4D80-815F-241539C52332}" presName="background" presStyleLbl="node0" presStyleIdx="0" presStyleCnt="2"/>
      <dgm:spPr/>
    </dgm:pt>
    <dgm:pt modelId="{0CA10225-A2BD-4867-B9C1-7104EB8973E2}" type="pres">
      <dgm:prSet presAssocID="{43E334CE-51F8-4D80-815F-241539C52332}" presName="text" presStyleLbl="fgAcc0" presStyleIdx="0" presStyleCnt="2">
        <dgm:presLayoutVars>
          <dgm:chPref val="3"/>
        </dgm:presLayoutVars>
      </dgm:prSet>
      <dgm:spPr/>
    </dgm:pt>
    <dgm:pt modelId="{C02536EB-FFCA-4BB6-9052-D6EFB5E95310}" type="pres">
      <dgm:prSet presAssocID="{43E334CE-51F8-4D80-815F-241539C52332}" presName="hierChild2" presStyleCnt="0"/>
      <dgm:spPr/>
    </dgm:pt>
    <dgm:pt modelId="{FEBED03B-7ECA-4891-B0BD-F40920B0788C}" type="pres">
      <dgm:prSet presAssocID="{3B4F3C07-A2FD-4A3F-84E1-4348921F753D}" presName="hierRoot1" presStyleCnt="0"/>
      <dgm:spPr/>
    </dgm:pt>
    <dgm:pt modelId="{FE54BF2D-985E-458D-A16D-8D511DCF1085}" type="pres">
      <dgm:prSet presAssocID="{3B4F3C07-A2FD-4A3F-84E1-4348921F753D}" presName="composite" presStyleCnt="0"/>
      <dgm:spPr/>
    </dgm:pt>
    <dgm:pt modelId="{237A1B84-3694-4DBF-9532-E3A9A63EC4F1}" type="pres">
      <dgm:prSet presAssocID="{3B4F3C07-A2FD-4A3F-84E1-4348921F753D}" presName="background" presStyleLbl="node0" presStyleIdx="1" presStyleCnt="2"/>
      <dgm:spPr/>
    </dgm:pt>
    <dgm:pt modelId="{1A9FEFC4-02E1-4464-8F78-55348FEFB4B5}" type="pres">
      <dgm:prSet presAssocID="{3B4F3C07-A2FD-4A3F-84E1-4348921F753D}" presName="text" presStyleLbl="fgAcc0" presStyleIdx="1" presStyleCnt="2">
        <dgm:presLayoutVars>
          <dgm:chPref val="3"/>
        </dgm:presLayoutVars>
      </dgm:prSet>
      <dgm:spPr/>
    </dgm:pt>
    <dgm:pt modelId="{976D2A7A-10E3-4E4F-B048-7AAF9834E2B8}" type="pres">
      <dgm:prSet presAssocID="{3B4F3C07-A2FD-4A3F-84E1-4348921F753D}" presName="hierChild2" presStyleCnt="0"/>
      <dgm:spPr/>
    </dgm:pt>
  </dgm:ptLst>
  <dgm:cxnLst>
    <dgm:cxn modelId="{549D0326-E4E5-4806-8431-0E0380114715}" type="presOf" srcId="{2C1204A5-9166-4802-8345-0E501E1C94C1}" destId="{F45BB565-26DE-45B3-AAF3-FF89CC68A637}" srcOrd="0" destOrd="0" presId="urn:microsoft.com/office/officeart/2005/8/layout/hierarchy1"/>
    <dgm:cxn modelId="{01316B7F-84F4-47BA-91A4-B3F7AA15C4B6}" type="presOf" srcId="{43E334CE-51F8-4D80-815F-241539C52332}" destId="{0CA10225-A2BD-4867-B9C1-7104EB8973E2}" srcOrd="0" destOrd="0" presId="urn:microsoft.com/office/officeart/2005/8/layout/hierarchy1"/>
    <dgm:cxn modelId="{47C2A8C5-BA1F-40E4-B951-268CD5EA818E}" type="presOf" srcId="{3B4F3C07-A2FD-4A3F-84E1-4348921F753D}" destId="{1A9FEFC4-02E1-4464-8F78-55348FEFB4B5}" srcOrd="0" destOrd="0" presId="urn:microsoft.com/office/officeart/2005/8/layout/hierarchy1"/>
    <dgm:cxn modelId="{40F803D8-037C-4879-B1F6-0D3E33EDF622}" srcId="{2C1204A5-9166-4802-8345-0E501E1C94C1}" destId="{3B4F3C07-A2FD-4A3F-84E1-4348921F753D}" srcOrd="1" destOrd="0" parTransId="{F03DD3BC-5337-407B-9234-8410FE94A9C0}" sibTransId="{B4767F5D-B781-479B-BF26-1BC59F7DF92D}"/>
    <dgm:cxn modelId="{2661A7DE-4D62-4014-882A-20A347EC1B41}" srcId="{2C1204A5-9166-4802-8345-0E501E1C94C1}" destId="{43E334CE-51F8-4D80-815F-241539C52332}" srcOrd="0" destOrd="0" parTransId="{5834A5C5-45AC-4FD6-A46B-92AFB7C13439}" sibTransId="{BE403BDD-6643-45E1-B6A0-7E5C4C084CD5}"/>
    <dgm:cxn modelId="{D21DCCFB-9841-4A79-B6BF-B992E003BFF7}" type="presParOf" srcId="{F45BB565-26DE-45B3-AAF3-FF89CC68A637}" destId="{2D312F95-D874-4E1A-88A8-5D7065A07A19}" srcOrd="0" destOrd="0" presId="urn:microsoft.com/office/officeart/2005/8/layout/hierarchy1"/>
    <dgm:cxn modelId="{58F82F28-F276-4140-90CA-E8EF36B9DF37}" type="presParOf" srcId="{2D312F95-D874-4E1A-88A8-5D7065A07A19}" destId="{932BFBE0-11AA-4632-AEFA-846EE8D61A7B}" srcOrd="0" destOrd="0" presId="urn:microsoft.com/office/officeart/2005/8/layout/hierarchy1"/>
    <dgm:cxn modelId="{0B908799-4C62-4420-A155-02C944F65D78}" type="presParOf" srcId="{932BFBE0-11AA-4632-AEFA-846EE8D61A7B}" destId="{9EF60672-74D8-4B28-8E44-8E96B83755D1}" srcOrd="0" destOrd="0" presId="urn:microsoft.com/office/officeart/2005/8/layout/hierarchy1"/>
    <dgm:cxn modelId="{CB1E49E2-3FE5-4E6E-9EE2-636A92D48766}" type="presParOf" srcId="{932BFBE0-11AA-4632-AEFA-846EE8D61A7B}" destId="{0CA10225-A2BD-4867-B9C1-7104EB8973E2}" srcOrd="1" destOrd="0" presId="urn:microsoft.com/office/officeart/2005/8/layout/hierarchy1"/>
    <dgm:cxn modelId="{360A08E7-0E4A-415C-AE41-D50D39DAAA16}" type="presParOf" srcId="{2D312F95-D874-4E1A-88A8-5D7065A07A19}" destId="{C02536EB-FFCA-4BB6-9052-D6EFB5E95310}" srcOrd="1" destOrd="0" presId="urn:microsoft.com/office/officeart/2005/8/layout/hierarchy1"/>
    <dgm:cxn modelId="{CCA35757-7F50-4A37-AE53-78CE9650A79D}" type="presParOf" srcId="{F45BB565-26DE-45B3-AAF3-FF89CC68A637}" destId="{FEBED03B-7ECA-4891-B0BD-F40920B0788C}" srcOrd="1" destOrd="0" presId="urn:microsoft.com/office/officeart/2005/8/layout/hierarchy1"/>
    <dgm:cxn modelId="{A11DB253-E5D0-41B4-AC83-4AA7EAC84666}" type="presParOf" srcId="{FEBED03B-7ECA-4891-B0BD-F40920B0788C}" destId="{FE54BF2D-985E-458D-A16D-8D511DCF1085}" srcOrd="0" destOrd="0" presId="urn:microsoft.com/office/officeart/2005/8/layout/hierarchy1"/>
    <dgm:cxn modelId="{809E7338-E993-4BC0-8269-62049600B47E}" type="presParOf" srcId="{FE54BF2D-985E-458D-A16D-8D511DCF1085}" destId="{237A1B84-3694-4DBF-9532-E3A9A63EC4F1}" srcOrd="0" destOrd="0" presId="urn:microsoft.com/office/officeart/2005/8/layout/hierarchy1"/>
    <dgm:cxn modelId="{11F58BBF-4FF5-47C7-8DC4-FAA864EA8E27}" type="presParOf" srcId="{FE54BF2D-985E-458D-A16D-8D511DCF1085}" destId="{1A9FEFC4-02E1-4464-8F78-55348FEFB4B5}" srcOrd="1" destOrd="0" presId="urn:microsoft.com/office/officeart/2005/8/layout/hierarchy1"/>
    <dgm:cxn modelId="{D176BE9F-74E7-4D06-AB8D-CADD66AA00AE}" type="presParOf" srcId="{FEBED03B-7ECA-4891-B0BD-F40920B0788C}" destId="{976D2A7A-10E3-4E4F-B048-7AAF9834E2B8}"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60672-74D8-4B28-8E44-8E96B83755D1}">
      <dsp:nvSpPr>
        <dsp:cNvPr id="0" name=""/>
        <dsp:cNvSpPr/>
      </dsp:nvSpPr>
      <dsp:spPr>
        <a:xfrm>
          <a:off x="130938" y="1393"/>
          <a:ext cx="4224635" cy="26826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A10225-A2BD-4867-B9C1-7104EB8973E2}">
      <dsp:nvSpPr>
        <dsp:cNvPr id="0" name=""/>
        <dsp:cNvSpPr/>
      </dsp:nvSpPr>
      <dsp:spPr>
        <a:xfrm>
          <a:off x="600342" y="447327"/>
          <a:ext cx="4224635" cy="26826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a:t>Used the two papers from the professor </a:t>
          </a:r>
        </a:p>
      </dsp:txBody>
      <dsp:txXfrm>
        <a:off x="678914" y="525899"/>
        <a:ext cx="4067491" cy="2525499"/>
      </dsp:txXfrm>
    </dsp:sp>
    <dsp:sp modelId="{237A1B84-3694-4DBF-9532-E3A9A63EC4F1}">
      <dsp:nvSpPr>
        <dsp:cNvPr id="0" name=""/>
        <dsp:cNvSpPr/>
      </dsp:nvSpPr>
      <dsp:spPr>
        <a:xfrm>
          <a:off x="5294381" y="1393"/>
          <a:ext cx="4224635" cy="26826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9FEFC4-02E1-4464-8F78-55348FEFB4B5}">
      <dsp:nvSpPr>
        <dsp:cNvPr id="0" name=""/>
        <dsp:cNvSpPr/>
      </dsp:nvSpPr>
      <dsp:spPr>
        <a:xfrm>
          <a:off x="5763785" y="447327"/>
          <a:ext cx="4224635" cy="268264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a:t>Our own understanding.</a:t>
          </a:r>
        </a:p>
      </dsp:txBody>
      <dsp:txXfrm>
        <a:off x="5842357" y="525899"/>
        <a:ext cx="4067491" cy="252549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650EB1-1F71-419F-A80E-6DE3217F88E1}" type="datetimeFigureOut">
              <a:rPr lang="en-US" smtClean="0"/>
              <a:t>12/3/2019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72C55-4A8A-4454-A9C7-1187612B2BC3}" type="slidenum">
              <a:rPr lang="en-US" smtClean="0"/>
              <a:t>‹#›</a:t>
            </a:fld>
            <a:endParaRPr lang="en-US"/>
          </a:p>
        </p:txBody>
      </p:sp>
    </p:spTree>
    <p:extLst>
      <p:ext uri="{BB962C8B-B14F-4D97-AF65-F5344CB8AC3E}">
        <p14:creationId xmlns:p14="http://schemas.microsoft.com/office/powerpoint/2010/main" val="2856593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business understanding we kept it simple and used the supplemental reading the professor provided and our understanding of car crashes.  We did not do very much research into it outside of that. As to help keep our opinions from becoming bias</a:t>
            </a:r>
          </a:p>
        </p:txBody>
      </p:sp>
      <p:sp>
        <p:nvSpPr>
          <p:cNvPr id="4" name="Slide Number Placeholder 3"/>
          <p:cNvSpPr>
            <a:spLocks noGrp="1"/>
          </p:cNvSpPr>
          <p:nvPr>
            <p:ph type="sldNum" sz="quarter" idx="5"/>
          </p:nvPr>
        </p:nvSpPr>
        <p:spPr/>
        <p:txBody>
          <a:bodyPr/>
          <a:lstStyle/>
          <a:p>
            <a:fld id="{0FB72C55-4A8A-4454-A9C7-1187612B2BC3}" type="slidenum">
              <a:rPr lang="en-US" smtClean="0"/>
              <a:t>4</a:t>
            </a:fld>
            <a:endParaRPr lang="en-US"/>
          </a:p>
        </p:txBody>
      </p:sp>
    </p:spTree>
    <p:extLst>
      <p:ext uri="{BB962C8B-B14F-4D97-AF65-F5344CB8AC3E}">
        <p14:creationId xmlns:p14="http://schemas.microsoft.com/office/powerpoint/2010/main" val="2001437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user manual supplied with the data to help us better understand the data and what each number in the data stood for.</a:t>
            </a:r>
          </a:p>
        </p:txBody>
      </p:sp>
      <p:sp>
        <p:nvSpPr>
          <p:cNvPr id="4" name="Slide Number Placeholder 3"/>
          <p:cNvSpPr>
            <a:spLocks noGrp="1"/>
          </p:cNvSpPr>
          <p:nvPr>
            <p:ph type="sldNum" sz="quarter" idx="5"/>
          </p:nvPr>
        </p:nvSpPr>
        <p:spPr/>
        <p:txBody>
          <a:bodyPr/>
          <a:lstStyle/>
          <a:p>
            <a:fld id="{0FB72C55-4A8A-4454-A9C7-1187612B2BC3}" type="slidenum">
              <a:rPr lang="en-US" smtClean="0"/>
              <a:t>5</a:t>
            </a:fld>
            <a:endParaRPr lang="en-US"/>
          </a:p>
        </p:txBody>
      </p:sp>
    </p:spTree>
    <p:extLst>
      <p:ext uri="{BB962C8B-B14F-4D97-AF65-F5344CB8AC3E}">
        <p14:creationId xmlns:p14="http://schemas.microsoft.com/office/powerpoint/2010/main" val="1802279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13D6-54C9-4146-B803-EF73D788C5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472FF0-0432-485B-83E7-24EE1B0F2A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C774A8-CC70-4EBF-A0C1-32A3B139FF61}"/>
              </a:ext>
            </a:extLst>
          </p:cNvPr>
          <p:cNvSpPr>
            <a:spLocks noGrp="1"/>
          </p:cNvSpPr>
          <p:nvPr>
            <p:ph type="dt" sz="half" idx="10"/>
          </p:nvPr>
        </p:nvSpPr>
        <p:spPr/>
        <p:txBody>
          <a:bodyPr/>
          <a:lstStyle/>
          <a:p>
            <a:fld id="{ED291B17-9318-49DB-B28B-6E5994AE9581}" type="datetime1">
              <a:rPr lang="en-US" smtClean="0"/>
              <a:t>12/3/2019</a:t>
            </a:fld>
            <a:endParaRPr lang="en-US" dirty="0"/>
          </a:p>
        </p:txBody>
      </p:sp>
      <p:sp>
        <p:nvSpPr>
          <p:cNvPr id="5" name="Footer Placeholder 4">
            <a:extLst>
              <a:ext uri="{FF2B5EF4-FFF2-40B4-BE49-F238E27FC236}">
                <a16:creationId xmlns:a16="http://schemas.microsoft.com/office/drawing/2014/main" id="{5D9889D5-9177-4765-B068-DA8C266CAA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535C014-DDFF-4794-BED9-701429F28F7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2817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97075-4B8E-4017-AAE2-1F065610AA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12B864-60EF-470C-814B-42F83FAA0F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7F4323-F0D2-4E0B-8547-75383417ED13}"/>
              </a:ext>
            </a:extLst>
          </p:cNvPr>
          <p:cNvSpPr>
            <a:spLocks noGrp="1"/>
          </p:cNvSpPr>
          <p:nvPr>
            <p:ph type="dt" sz="half" idx="10"/>
          </p:nvPr>
        </p:nvSpPr>
        <p:spPr/>
        <p:txBody>
          <a:bodyPr/>
          <a:lstStyle/>
          <a:p>
            <a:fld id="{2CED4963-E985-44C4-B8C4-FDD613B7C2F8}" type="datetime1">
              <a:rPr lang="en-US" smtClean="0"/>
              <a:t>12/3/2019</a:t>
            </a:fld>
            <a:endParaRPr lang="en-US" dirty="0"/>
          </a:p>
        </p:txBody>
      </p:sp>
      <p:sp>
        <p:nvSpPr>
          <p:cNvPr id="5" name="Footer Placeholder 4">
            <a:extLst>
              <a:ext uri="{FF2B5EF4-FFF2-40B4-BE49-F238E27FC236}">
                <a16:creationId xmlns:a16="http://schemas.microsoft.com/office/drawing/2014/main" id="{B6F9232C-A96B-45F3-B81E-E1FB46727D1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1B25D70-C51A-45F4-A5B4-218633048A4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39793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29850D-014B-4681-9D0E-34A0EE0D4D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2C4C69-AC4A-4887-94E4-B2556B8F5A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9AFA88-84C5-46AD-A9FB-76E48492A96F}"/>
              </a:ext>
            </a:extLst>
          </p:cNvPr>
          <p:cNvSpPr>
            <a:spLocks noGrp="1"/>
          </p:cNvSpPr>
          <p:nvPr>
            <p:ph type="dt" sz="half" idx="10"/>
          </p:nvPr>
        </p:nvSpPr>
        <p:spPr/>
        <p:txBody>
          <a:bodyPr/>
          <a:lstStyle/>
          <a:p>
            <a:fld id="{ED291B17-9318-49DB-B28B-6E5994AE9581}" type="datetime1">
              <a:rPr lang="en-US" smtClean="0"/>
              <a:t>12/3/2019</a:t>
            </a:fld>
            <a:endParaRPr lang="en-US" dirty="0"/>
          </a:p>
        </p:txBody>
      </p:sp>
      <p:sp>
        <p:nvSpPr>
          <p:cNvPr id="5" name="Footer Placeholder 4">
            <a:extLst>
              <a:ext uri="{FF2B5EF4-FFF2-40B4-BE49-F238E27FC236}">
                <a16:creationId xmlns:a16="http://schemas.microsoft.com/office/drawing/2014/main" id="{4528CBCB-66E9-430B-A858-1E942C4CAC4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922163B-28F8-4FCB-803B-892537BC922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1924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182E3-223C-4F10-9E41-5A1A820F68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306A89-F646-4E13-AC7B-0625D0AD11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06D58E-6D0E-46AE-B90C-8DA2BA9E71F3}"/>
              </a:ext>
            </a:extLst>
          </p:cNvPr>
          <p:cNvSpPr>
            <a:spLocks noGrp="1"/>
          </p:cNvSpPr>
          <p:nvPr>
            <p:ph type="dt" sz="half" idx="10"/>
          </p:nvPr>
        </p:nvSpPr>
        <p:spPr/>
        <p:txBody>
          <a:bodyPr/>
          <a:lstStyle/>
          <a:p>
            <a:fld id="{78DD82B9-B8EE-4375-B6FF-88FA6ABB15D9}" type="datetime1">
              <a:rPr lang="en-US" smtClean="0"/>
              <a:t>12/3/2019</a:t>
            </a:fld>
            <a:endParaRPr lang="en-US" dirty="0"/>
          </a:p>
        </p:txBody>
      </p:sp>
      <p:sp>
        <p:nvSpPr>
          <p:cNvPr id="5" name="Footer Placeholder 4">
            <a:extLst>
              <a:ext uri="{FF2B5EF4-FFF2-40B4-BE49-F238E27FC236}">
                <a16:creationId xmlns:a16="http://schemas.microsoft.com/office/drawing/2014/main" id="{5C19D5D1-06CA-447C-AD4F-2C1BCCBB837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ADEF984-7E21-4B44-A325-6A139204ABB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9284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DE3AA-37FE-4F61-A199-75B587D402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0F132A-F231-43DC-8A4B-7CEEE7083E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D559FA-FFA0-4523-89CA-E72E53ACD720}"/>
              </a:ext>
            </a:extLst>
          </p:cNvPr>
          <p:cNvSpPr>
            <a:spLocks noGrp="1"/>
          </p:cNvSpPr>
          <p:nvPr>
            <p:ph type="dt" sz="half" idx="10"/>
          </p:nvPr>
        </p:nvSpPr>
        <p:spPr/>
        <p:txBody>
          <a:bodyPr/>
          <a:lstStyle/>
          <a:p>
            <a:fld id="{B2497495-0637-405E-AE64-5CC7506D51F5}" type="datetime1">
              <a:rPr lang="en-US" smtClean="0"/>
              <a:t>12/3/2019</a:t>
            </a:fld>
            <a:endParaRPr lang="en-US" dirty="0"/>
          </a:p>
        </p:txBody>
      </p:sp>
      <p:sp>
        <p:nvSpPr>
          <p:cNvPr id="5" name="Footer Placeholder 4">
            <a:extLst>
              <a:ext uri="{FF2B5EF4-FFF2-40B4-BE49-F238E27FC236}">
                <a16:creationId xmlns:a16="http://schemas.microsoft.com/office/drawing/2014/main" id="{DD0E62F1-91A4-47AE-BB63-CB28F426155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69EAE18-8FE0-46BB-AC69-3732BBD5200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4936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633B4-DD3E-403A-8294-A8B382439C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D5E797-F916-4F2A-89C9-3A3E1009E3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CA7772-CABD-4B8E-8281-29D3AAB3FA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F5E0AF-0788-481F-AB99-88A69E08FBCF}"/>
              </a:ext>
            </a:extLst>
          </p:cNvPr>
          <p:cNvSpPr>
            <a:spLocks noGrp="1"/>
          </p:cNvSpPr>
          <p:nvPr>
            <p:ph type="dt" sz="half" idx="10"/>
          </p:nvPr>
        </p:nvSpPr>
        <p:spPr/>
        <p:txBody>
          <a:bodyPr/>
          <a:lstStyle/>
          <a:p>
            <a:fld id="{7BFFD690-9426-415D-8B65-26881E07B2D4}" type="datetime1">
              <a:rPr lang="en-US" smtClean="0"/>
              <a:t>12/3/2019</a:t>
            </a:fld>
            <a:endParaRPr lang="en-US" dirty="0"/>
          </a:p>
        </p:txBody>
      </p:sp>
      <p:sp>
        <p:nvSpPr>
          <p:cNvPr id="6" name="Footer Placeholder 5">
            <a:extLst>
              <a:ext uri="{FF2B5EF4-FFF2-40B4-BE49-F238E27FC236}">
                <a16:creationId xmlns:a16="http://schemas.microsoft.com/office/drawing/2014/main" id="{8E7458F6-6DA4-4848-8F80-53FB440CE1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421A146-6188-42D2-A2E1-2F3AB4C354B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750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9B763-BE1D-4AAF-BB15-732A364E24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AF52F7-A942-4620-AA86-8901880D6A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B7028B-4B1F-40C3-99BF-73B38207C1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8EA21E-A0F1-48B9-BBD8-75831606AE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D2BE54-1FAE-4E72-B42D-5A976FEB3C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E26C5F-2462-4EB7-8E0F-F5B0038DF03F}"/>
              </a:ext>
            </a:extLst>
          </p:cNvPr>
          <p:cNvSpPr>
            <a:spLocks noGrp="1"/>
          </p:cNvSpPr>
          <p:nvPr>
            <p:ph type="dt" sz="half" idx="10"/>
          </p:nvPr>
        </p:nvSpPr>
        <p:spPr/>
        <p:txBody>
          <a:bodyPr/>
          <a:lstStyle/>
          <a:p>
            <a:fld id="{04C4989A-474C-40DE-95B9-011C28B71673}" type="datetime1">
              <a:rPr lang="en-US" smtClean="0"/>
              <a:t>12/3/2019</a:t>
            </a:fld>
            <a:endParaRPr lang="en-US" dirty="0"/>
          </a:p>
        </p:txBody>
      </p:sp>
      <p:sp>
        <p:nvSpPr>
          <p:cNvPr id="8" name="Footer Placeholder 7">
            <a:extLst>
              <a:ext uri="{FF2B5EF4-FFF2-40B4-BE49-F238E27FC236}">
                <a16:creationId xmlns:a16="http://schemas.microsoft.com/office/drawing/2014/main" id="{187D82B0-C117-4B8B-85AD-7255392D44C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BEAD542-BAF4-49D4-8A83-4FBCD75F551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05496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CA330-07DD-4A8B-A66F-0D187DA3D9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183F55-F86D-4C5E-BC6D-69A07A977488}"/>
              </a:ext>
            </a:extLst>
          </p:cNvPr>
          <p:cNvSpPr>
            <a:spLocks noGrp="1"/>
          </p:cNvSpPr>
          <p:nvPr>
            <p:ph type="dt" sz="half" idx="10"/>
          </p:nvPr>
        </p:nvSpPr>
        <p:spPr/>
        <p:txBody>
          <a:bodyPr/>
          <a:lstStyle/>
          <a:p>
            <a:fld id="{5DB4ED54-5B5E-4A04-93D3-5772E3CE3818}" type="datetime1">
              <a:rPr lang="en-US" smtClean="0"/>
              <a:t>12/3/2019</a:t>
            </a:fld>
            <a:endParaRPr lang="en-US" dirty="0"/>
          </a:p>
        </p:txBody>
      </p:sp>
      <p:sp>
        <p:nvSpPr>
          <p:cNvPr id="4" name="Footer Placeholder 3">
            <a:extLst>
              <a:ext uri="{FF2B5EF4-FFF2-40B4-BE49-F238E27FC236}">
                <a16:creationId xmlns:a16="http://schemas.microsoft.com/office/drawing/2014/main" id="{0153C15F-4EDC-474F-891F-C6D745F23C5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F4EF86A-7490-49C8-81F4-2F3D1B03B86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04162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8565CC-B93A-4CE0-B3E4-A6CE3537A258}"/>
              </a:ext>
            </a:extLst>
          </p:cNvPr>
          <p:cNvSpPr>
            <a:spLocks noGrp="1"/>
          </p:cNvSpPr>
          <p:nvPr>
            <p:ph type="dt" sz="half" idx="10"/>
          </p:nvPr>
        </p:nvSpPr>
        <p:spPr/>
        <p:txBody>
          <a:bodyPr/>
          <a:lstStyle/>
          <a:p>
            <a:fld id="{4EDE50D6-574B-40AF-946F-D52A04ADE379}" type="datetime1">
              <a:rPr lang="en-US" smtClean="0"/>
              <a:t>12/3/2019</a:t>
            </a:fld>
            <a:endParaRPr lang="en-US" dirty="0"/>
          </a:p>
        </p:txBody>
      </p:sp>
      <p:sp>
        <p:nvSpPr>
          <p:cNvPr id="3" name="Footer Placeholder 2">
            <a:extLst>
              <a:ext uri="{FF2B5EF4-FFF2-40B4-BE49-F238E27FC236}">
                <a16:creationId xmlns:a16="http://schemas.microsoft.com/office/drawing/2014/main" id="{838F6920-55F2-490E-8C37-957BF8764D9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757BA99-0E55-4139-A477-11F7C8F1AE1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36765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BBCA2-3E3A-4641-A164-3FCDC645D0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20511E-A8D9-4E96-BCC7-02BC34DD7D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DB2B22-8220-4251-B241-976DAC7F13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6B828E-ACB4-44FD-9746-8FA0006BA599}"/>
              </a:ext>
            </a:extLst>
          </p:cNvPr>
          <p:cNvSpPr>
            <a:spLocks noGrp="1"/>
          </p:cNvSpPr>
          <p:nvPr>
            <p:ph type="dt" sz="half" idx="10"/>
          </p:nvPr>
        </p:nvSpPr>
        <p:spPr/>
        <p:txBody>
          <a:bodyPr/>
          <a:lstStyle/>
          <a:p>
            <a:fld id="{D82884F1-FFEA-405F-9602-3DCA865EDA4E}" type="datetime1">
              <a:rPr lang="en-US" smtClean="0"/>
              <a:t>12/3/2019</a:t>
            </a:fld>
            <a:endParaRPr lang="en-US" dirty="0"/>
          </a:p>
        </p:txBody>
      </p:sp>
      <p:sp>
        <p:nvSpPr>
          <p:cNvPr id="6" name="Footer Placeholder 5">
            <a:extLst>
              <a:ext uri="{FF2B5EF4-FFF2-40B4-BE49-F238E27FC236}">
                <a16:creationId xmlns:a16="http://schemas.microsoft.com/office/drawing/2014/main" id="{5431BF01-4EB8-4625-BC3C-7FF8CC7D422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500B55-115C-42FC-B3F6-1ACE0E443492}"/>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67614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D375C-1F97-4D5A-9E62-839FCE64EF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37485F-3827-49D9-8483-45A6CBEB10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E3451E-8076-4620-AC3D-C4CD146A68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DF585E-6BC3-4698-AE1B-8A09F005BF9C}"/>
              </a:ext>
            </a:extLst>
          </p:cNvPr>
          <p:cNvSpPr>
            <a:spLocks noGrp="1"/>
          </p:cNvSpPr>
          <p:nvPr>
            <p:ph type="dt" sz="half" idx="10"/>
          </p:nvPr>
        </p:nvSpPr>
        <p:spPr/>
        <p:txBody>
          <a:bodyPr/>
          <a:lstStyle/>
          <a:p>
            <a:fld id="{7E18DB4A-8810-4A10-AD5C-D5E2C667F5B3}" type="datetime1">
              <a:rPr lang="en-US" smtClean="0"/>
              <a:t>12/3/2019</a:t>
            </a:fld>
            <a:endParaRPr lang="en-US" dirty="0"/>
          </a:p>
        </p:txBody>
      </p:sp>
      <p:sp>
        <p:nvSpPr>
          <p:cNvPr id="6" name="Footer Placeholder 5">
            <a:extLst>
              <a:ext uri="{FF2B5EF4-FFF2-40B4-BE49-F238E27FC236}">
                <a16:creationId xmlns:a16="http://schemas.microsoft.com/office/drawing/2014/main" id="{7514ABDA-07DB-4572-96C4-4418E81F1BF4}"/>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CF13247A-6E3E-467F-A6DB-88D76FA9870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320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A7D011-C1ED-4A8F-BAA4-5B5AF95CB4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D11548-A75F-416E-9947-597FEB2A49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8E07A0-0A82-45CE-A907-757E2E687F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t>12/3/2019</a:t>
            </a:fld>
            <a:endParaRPr lang="en-US" dirty="0"/>
          </a:p>
        </p:txBody>
      </p:sp>
      <p:sp>
        <p:nvSpPr>
          <p:cNvPr id="5" name="Footer Placeholder 4">
            <a:extLst>
              <a:ext uri="{FF2B5EF4-FFF2-40B4-BE49-F238E27FC236}">
                <a16:creationId xmlns:a16="http://schemas.microsoft.com/office/drawing/2014/main" id="{5426D806-DACD-426F-91E1-6DDD9C83E0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2D0F7DB-1C06-4F65-A532-B7A179AAC2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54790"/>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about:blank"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67B6A-50F4-46B1-BB14-93506C059114}"/>
              </a:ext>
            </a:extLst>
          </p:cNvPr>
          <p:cNvSpPr>
            <a:spLocks noGrp="1"/>
          </p:cNvSpPr>
          <p:nvPr>
            <p:ph type="ctrTitle"/>
          </p:nvPr>
        </p:nvSpPr>
        <p:spPr>
          <a:xfrm>
            <a:off x="638620" y="863695"/>
            <a:ext cx="3511233" cy="3779995"/>
          </a:xfrm>
        </p:spPr>
        <p:txBody>
          <a:bodyPr anchor="ctr">
            <a:normAutofit fontScale="90000"/>
          </a:bodyPr>
          <a:lstStyle/>
          <a:p>
            <a:r>
              <a:rPr lang="en-US">
                <a:solidFill>
                  <a:schemeClr val="tx1"/>
                </a:solidFill>
              </a:rPr>
              <a:t>Team 6</a:t>
            </a:r>
            <a:br>
              <a:rPr lang="en-US">
                <a:solidFill>
                  <a:schemeClr val="tx1"/>
                </a:solidFill>
              </a:rPr>
            </a:br>
            <a:r>
              <a:rPr lang="en-US">
                <a:solidFill>
                  <a:schemeClr val="tx1"/>
                </a:solidFill>
              </a:rPr>
              <a:t>Decreasing Injury Severity in car Crashes</a:t>
            </a:r>
            <a:endParaRPr lang="en-US" dirty="0">
              <a:solidFill>
                <a:schemeClr val="tx1"/>
              </a:solidFill>
            </a:endParaRPr>
          </a:p>
        </p:txBody>
      </p:sp>
      <p:pic>
        <p:nvPicPr>
          <p:cNvPr id="4" name="Picture 3">
            <a:extLst>
              <a:ext uri="{FF2B5EF4-FFF2-40B4-BE49-F238E27FC236}">
                <a16:creationId xmlns:a16="http://schemas.microsoft.com/office/drawing/2014/main" id="{826575F1-5624-42E3-BE60-9173C78ADE58}"/>
              </a:ext>
            </a:extLst>
          </p:cNvPr>
          <p:cNvPicPr>
            <a:picLocks noChangeAspect="1"/>
          </p:cNvPicPr>
          <p:nvPr/>
        </p:nvPicPr>
        <p:blipFill rotWithShape="1">
          <a:blip r:embed="rId2"/>
          <a:srcRect r="7125"/>
          <a:stretch/>
        </p:blipFill>
        <p:spPr>
          <a:xfrm>
            <a:off x="4654295" y="10"/>
            <a:ext cx="7537705" cy="6857990"/>
          </a:xfrm>
          <a:prstGeom prst="rect">
            <a:avLst/>
          </a:prstGeom>
        </p:spPr>
      </p:pic>
    </p:spTree>
    <p:extLst>
      <p:ext uri="{BB962C8B-B14F-4D97-AF65-F5344CB8AC3E}">
        <p14:creationId xmlns:p14="http://schemas.microsoft.com/office/powerpoint/2010/main" val="154109036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3BF12E7-FEAA-4E3B-A598-B4E8CE544F8D}"/>
              </a:ext>
            </a:extLst>
          </p:cNvPr>
          <p:cNvSpPr/>
          <p:nvPr/>
        </p:nvSpPr>
        <p:spPr>
          <a:xfrm>
            <a:off x="4240697" y="1363669"/>
            <a:ext cx="7362493" cy="113968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t>196 COLUMNS</a:t>
            </a:r>
          </a:p>
        </p:txBody>
      </p:sp>
      <p:sp>
        <p:nvSpPr>
          <p:cNvPr id="3" name="Rectangle 2">
            <a:extLst>
              <a:ext uri="{FF2B5EF4-FFF2-40B4-BE49-F238E27FC236}">
                <a16:creationId xmlns:a16="http://schemas.microsoft.com/office/drawing/2014/main" id="{EF90E08C-30A3-44F9-881A-3F097E470F2A}"/>
              </a:ext>
            </a:extLst>
          </p:cNvPr>
          <p:cNvSpPr/>
          <p:nvPr/>
        </p:nvSpPr>
        <p:spPr>
          <a:xfrm>
            <a:off x="605139" y="1353607"/>
            <a:ext cx="3087756" cy="4071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t>36,956</a:t>
            </a:r>
          </a:p>
          <a:p>
            <a:pPr algn="ctr"/>
            <a:r>
              <a:rPr lang="en-US" sz="7200" b="1" dirty="0"/>
              <a:t>ROWS</a:t>
            </a:r>
          </a:p>
        </p:txBody>
      </p:sp>
      <p:sp>
        <p:nvSpPr>
          <p:cNvPr id="4" name="TextBox 3">
            <a:extLst>
              <a:ext uri="{FF2B5EF4-FFF2-40B4-BE49-F238E27FC236}">
                <a16:creationId xmlns:a16="http://schemas.microsoft.com/office/drawing/2014/main" id="{B03BD074-00A5-4529-A2AB-B1D0895754B7}"/>
              </a:ext>
            </a:extLst>
          </p:cNvPr>
          <p:cNvSpPr txBox="1"/>
          <p:nvPr/>
        </p:nvSpPr>
        <p:spPr>
          <a:xfrm>
            <a:off x="530085" y="-32560"/>
            <a:ext cx="5556389" cy="830997"/>
          </a:xfrm>
          <a:prstGeom prst="rect">
            <a:avLst/>
          </a:prstGeom>
          <a:noFill/>
        </p:spPr>
        <p:txBody>
          <a:bodyPr wrap="square" rtlCol="0">
            <a:spAutoFit/>
          </a:bodyPr>
          <a:lstStyle/>
          <a:p>
            <a:r>
              <a:rPr lang="en-US" sz="4800" b="1" u="sng" dirty="0">
                <a:latin typeface="+mj-lt"/>
                <a:cs typeface="Times New Roman" panose="02020603050405020304" pitchFamily="18" charset="0"/>
              </a:rPr>
              <a:t>AFTER ROW FILTER</a:t>
            </a:r>
          </a:p>
        </p:txBody>
      </p:sp>
      <p:cxnSp>
        <p:nvCxnSpPr>
          <p:cNvPr id="5" name="Straight Arrow Connector 4">
            <a:extLst>
              <a:ext uri="{FF2B5EF4-FFF2-40B4-BE49-F238E27FC236}">
                <a16:creationId xmlns:a16="http://schemas.microsoft.com/office/drawing/2014/main" id="{6C570A18-7543-48AB-86C6-2F1902DE1760}"/>
              </a:ext>
            </a:extLst>
          </p:cNvPr>
          <p:cNvCxnSpPr/>
          <p:nvPr/>
        </p:nvCxnSpPr>
        <p:spPr>
          <a:xfrm>
            <a:off x="5192785" y="2405311"/>
            <a:ext cx="5788404"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BF49A622-7B41-4142-B872-FB2A801ED484}"/>
              </a:ext>
            </a:extLst>
          </p:cNvPr>
          <p:cNvCxnSpPr>
            <a:cxnSpLocks/>
          </p:cNvCxnSpPr>
          <p:nvPr/>
        </p:nvCxnSpPr>
        <p:spPr>
          <a:xfrm>
            <a:off x="3573710" y="1465901"/>
            <a:ext cx="0" cy="3370550"/>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840397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332300-01B6-4DA9-9438-6BB83233C847}"/>
              </a:ext>
            </a:extLst>
          </p:cNvPr>
          <p:cNvPicPr>
            <a:picLocks noChangeAspect="1"/>
          </p:cNvPicPr>
          <p:nvPr/>
        </p:nvPicPr>
        <p:blipFill>
          <a:blip r:embed="rId2"/>
          <a:stretch>
            <a:fillRect/>
          </a:stretch>
        </p:blipFill>
        <p:spPr>
          <a:xfrm>
            <a:off x="630030" y="1644934"/>
            <a:ext cx="3649525" cy="2180447"/>
          </a:xfrm>
          <a:prstGeom prst="rect">
            <a:avLst/>
          </a:prstGeom>
        </p:spPr>
      </p:pic>
      <p:sp>
        <p:nvSpPr>
          <p:cNvPr id="6" name="Rectangle 5">
            <a:extLst>
              <a:ext uri="{FF2B5EF4-FFF2-40B4-BE49-F238E27FC236}">
                <a16:creationId xmlns:a16="http://schemas.microsoft.com/office/drawing/2014/main" id="{EBA0667F-0224-4C6E-B9C1-7C5CD3A8F073}"/>
              </a:ext>
            </a:extLst>
          </p:cNvPr>
          <p:cNvSpPr/>
          <p:nvPr/>
        </p:nvSpPr>
        <p:spPr>
          <a:xfrm>
            <a:off x="562571" y="157186"/>
            <a:ext cx="4173900" cy="830997"/>
          </a:xfrm>
          <a:prstGeom prst="rect">
            <a:avLst/>
          </a:prstGeom>
        </p:spPr>
        <p:txBody>
          <a:bodyPr wrap="none">
            <a:spAutoFit/>
          </a:bodyPr>
          <a:lstStyle/>
          <a:p>
            <a:r>
              <a:rPr lang="en-US" sz="4800" b="1" u="sng" dirty="0">
                <a:latin typeface="+mj-lt"/>
                <a:cs typeface="Times New Roman" panose="02020603050405020304" pitchFamily="18" charset="0"/>
              </a:rPr>
              <a:t>COLUMN FILTER</a:t>
            </a:r>
          </a:p>
        </p:txBody>
      </p:sp>
      <p:pic>
        <p:nvPicPr>
          <p:cNvPr id="7" name="Picture 6">
            <a:extLst>
              <a:ext uri="{FF2B5EF4-FFF2-40B4-BE49-F238E27FC236}">
                <a16:creationId xmlns:a16="http://schemas.microsoft.com/office/drawing/2014/main" id="{9F5AB9F2-A056-42A8-B973-47D7D46A6D07}"/>
              </a:ext>
            </a:extLst>
          </p:cNvPr>
          <p:cNvPicPr>
            <a:picLocks noChangeAspect="1"/>
          </p:cNvPicPr>
          <p:nvPr/>
        </p:nvPicPr>
        <p:blipFill>
          <a:blip r:embed="rId3"/>
          <a:stretch>
            <a:fillRect/>
          </a:stretch>
        </p:blipFill>
        <p:spPr>
          <a:xfrm>
            <a:off x="6096000" y="2508309"/>
            <a:ext cx="5465970" cy="3691155"/>
          </a:xfrm>
          <a:prstGeom prst="rect">
            <a:avLst/>
          </a:prstGeom>
        </p:spPr>
      </p:pic>
      <p:sp>
        <p:nvSpPr>
          <p:cNvPr id="9" name="TextBox 8">
            <a:extLst>
              <a:ext uri="{FF2B5EF4-FFF2-40B4-BE49-F238E27FC236}">
                <a16:creationId xmlns:a16="http://schemas.microsoft.com/office/drawing/2014/main" id="{B2A1DE49-CB62-47C0-99C6-20CD02B5E8EF}"/>
              </a:ext>
            </a:extLst>
          </p:cNvPr>
          <p:cNvSpPr txBox="1"/>
          <p:nvPr/>
        </p:nvSpPr>
        <p:spPr>
          <a:xfrm>
            <a:off x="6082018" y="982203"/>
            <a:ext cx="3649525" cy="646331"/>
          </a:xfrm>
          <a:prstGeom prst="rect">
            <a:avLst/>
          </a:prstGeom>
          <a:noFill/>
        </p:spPr>
        <p:txBody>
          <a:bodyPr wrap="square" rtlCol="0">
            <a:spAutoFit/>
          </a:bodyPr>
          <a:lstStyle/>
          <a:p>
            <a:pPr marL="285750" indent="-285750">
              <a:buFont typeface="Arial" panose="020B0604020202020204" pitchFamily="34" charset="0"/>
              <a:buChar char="•"/>
            </a:pPr>
            <a:r>
              <a:rPr lang="en-US" dirty="0"/>
              <a:t>Based on domain expertise</a:t>
            </a:r>
          </a:p>
          <a:p>
            <a:pPr marL="285750" indent="-285750">
              <a:buFont typeface="Arial" panose="020B0604020202020204" pitchFamily="34" charset="0"/>
              <a:buChar char="•"/>
            </a:pPr>
            <a:r>
              <a:rPr lang="en-US" dirty="0"/>
              <a:t>Based on research papers </a:t>
            </a:r>
          </a:p>
        </p:txBody>
      </p:sp>
      <p:graphicFrame>
        <p:nvGraphicFramePr>
          <p:cNvPr id="10" name="Table 9">
            <a:extLst>
              <a:ext uri="{FF2B5EF4-FFF2-40B4-BE49-F238E27FC236}">
                <a16:creationId xmlns:a16="http://schemas.microsoft.com/office/drawing/2014/main" id="{2E254E20-7266-4A1C-90D8-10D039D8E62C}"/>
              </a:ext>
            </a:extLst>
          </p:cNvPr>
          <p:cNvGraphicFramePr>
            <a:graphicFrameLocks noGrp="1"/>
          </p:cNvGraphicFramePr>
          <p:nvPr/>
        </p:nvGraphicFramePr>
        <p:xfrm>
          <a:off x="6082018" y="2516697"/>
          <a:ext cx="5478011" cy="3682767"/>
        </p:xfrm>
        <a:graphic>
          <a:graphicData uri="http://schemas.openxmlformats.org/drawingml/2006/table">
            <a:tbl>
              <a:tblPr/>
              <a:tblGrid>
                <a:gridCol w="5478011">
                  <a:extLst>
                    <a:ext uri="{9D8B030D-6E8A-4147-A177-3AD203B41FA5}">
                      <a16:colId xmlns:a16="http://schemas.microsoft.com/office/drawing/2014/main" val="364918679"/>
                    </a:ext>
                  </a:extLst>
                </a:gridCol>
              </a:tblGrid>
              <a:tr h="3682767">
                <a:tc>
                  <a:txBody>
                    <a:bodyPr/>
                    <a:lstStyle/>
                    <a:p>
                      <a:endParaRPr lang="en-US" dirty="0"/>
                    </a:p>
                  </a:txBody>
                  <a:tcPr>
                    <a:lnL w="12700" cmpd="sng">
                      <a:solidFill>
                        <a:srgbClr val="FFFF00"/>
                      </a:solidFill>
                      <a:prstDash val="solid"/>
                    </a:lnL>
                    <a:lnR w="12700" cmpd="sng">
                      <a:solidFill>
                        <a:srgbClr val="FFFF00"/>
                      </a:solidFill>
                      <a:prstDash val="solid"/>
                    </a:lnR>
                    <a:lnT w="12700" cmpd="sng">
                      <a:solidFill>
                        <a:srgbClr val="FFFF00"/>
                      </a:solidFill>
                      <a:prstDash val="solid"/>
                    </a:lnT>
                    <a:lnB w="12700" cmpd="sng">
                      <a:solidFill>
                        <a:srgbClr val="FFFF00"/>
                      </a:solidFill>
                      <a:prstDash val="solid"/>
                    </a:lnB>
                  </a:tcPr>
                </a:tc>
                <a:extLst>
                  <a:ext uri="{0D108BD9-81ED-4DB2-BD59-A6C34878D82A}">
                    <a16:rowId xmlns:a16="http://schemas.microsoft.com/office/drawing/2014/main" val="1626963338"/>
                  </a:ext>
                </a:extLst>
              </a:tr>
            </a:tbl>
          </a:graphicData>
        </a:graphic>
      </p:graphicFrame>
    </p:spTree>
    <p:extLst>
      <p:ext uri="{BB962C8B-B14F-4D97-AF65-F5344CB8AC3E}">
        <p14:creationId xmlns:p14="http://schemas.microsoft.com/office/powerpoint/2010/main" val="1052250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EC2401-CDE0-4FDB-B8E2-644EF1D440F9}"/>
              </a:ext>
            </a:extLst>
          </p:cNvPr>
          <p:cNvSpPr/>
          <p:nvPr/>
        </p:nvSpPr>
        <p:spPr>
          <a:xfrm>
            <a:off x="4240697" y="1326934"/>
            <a:ext cx="5512903" cy="113968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t>38 COLUMNS</a:t>
            </a:r>
          </a:p>
        </p:txBody>
      </p:sp>
      <p:sp>
        <p:nvSpPr>
          <p:cNvPr id="5" name="Rectangle 4">
            <a:extLst>
              <a:ext uri="{FF2B5EF4-FFF2-40B4-BE49-F238E27FC236}">
                <a16:creationId xmlns:a16="http://schemas.microsoft.com/office/drawing/2014/main" id="{5B2521CB-F75E-4A55-B593-D7CEE8BD4472}"/>
              </a:ext>
            </a:extLst>
          </p:cNvPr>
          <p:cNvSpPr/>
          <p:nvPr/>
        </p:nvSpPr>
        <p:spPr>
          <a:xfrm>
            <a:off x="588810" y="1328496"/>
            <a:ext cx="3087756" cy="4085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t>36,956</a:t>
            </a:r>
          </a:p>
          <a:p>
            <a:pPr algn="ctr"/>
            <a:r>
              <a:rPr lang="en-US" sz="7200" b="1" dirty="0"/>
              <a:t>ROWS</a:t>
            </a:r>
          </a:p>
        </p:txBody>
      </p:sp>
      <p:sp>
        <p:nvSpPr>
          <p:cNvPr id="6" name="TextBox 5">
            <a:extLst>
              <a:ext uri="{FF2B5EF4-FFF2-40B4-BE49-F238E27FC236}">
                <a16:creationId xmlns:a16="http://schemas.microsoft.com/office/drawing/2014/main" id="{C6D6E4C9-1815-4A8C-9268-49963D151902}"/>
              </a:ext>
            </a:extLst>
          </p:cNvPr>
          <p:cNvSpPr txBox="1"/>
          <p:nvPr/>
        </p:nvSpPr>
        <p:spPr>
          <a:xfrm>
            <a:off x="530085" y="-32560"/>
            <a:ext cx="6450379" cy="830997"/>
          </a:xfrm>
          <a:prstGeom prst="rect">
            <a:avLst/>
          </a:prstGeom>
          <a:noFill/>
        </p:spPr>
        <p:txBody>
          <a:bodyPr wrap="square" rtlCol="0">
            <a:spAutoFit/>
          </a:bodyPr>
          <a:lstStyle/>
          <a:p>
            <a:r>
              <a:rPr lang="en-US" sz="4800" b="1" u="sng" dirty="0">
                <a:latin typeface="+mj-lt"/>
                <a:cs typeface="Times New Roman" panose="02020603050405020304" pitchFamily="18" charset="0"/>
              </a:rPr>
              <a:t>AFTER COLUMN FILTER</a:t>
            </a:r>
          </a:p>
        </p:txBody>
      </p:sp>
      <p:cxnSp>
        <p:nvCxnSpPr>
          <p:cNvPr id="7" name="Straight Arrow Connector 6">
            <a:extLst>
              <a:ext uri="{FF2B5EF4-FFF2-40B4-BE49-F238E27FC236}">
                <a16:creationId xmlns:a16="http://schemas.microsoft.com/office/drawing/2014/main" id="{9DBB6EF1-FBC9-4EF3-A9A2-45419067D14B}"/>
              </a:ext>
            </a:extLst>
          </p:cNvPr>
          <p:cNvCxnSpPr>
            <a:cxnSpLocks/>
          </p:cNvCxnSpPr>
          <p:nvPr/>
        </p:nvCxnSpPr>
        <p:spPr>
          <a:xfrm>
            <a:off x="4692277" y="2360413"/>
            <a:ext cx="4865617"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2753CE87-A33D-4D31-99E5-F8CB2AA721EE}"/>
              </a:ext>
            </a:extLst>
          </p:cNvPr>
          <p:cNvCxnSpPr>
            <a:cxnSpLocks/>
          </p:cNvCxnSpPr>
          <p:nvPr/>
        </p:nvCxnSpPr>
        <p:spPr>
          <a:xfrm>
            <a:off x="3573710" y="1584279"/>
            <a:ext cx="0" cy="3410307"/>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93732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2A9B54-FA83-4E77-97F9-340EEFA5E574}"/>
              </a:ext>
            </a:extLst>
          </p:cNvPr>
          <p:cNvPicPr>
            <a:picLocks noChangeAspect="1"/>
          </p:cNvPicPr>
          <p:nvPr/>
        </p:nvPicPr>
        <p:blipFill>
          <a:blip r:embed="rId2"/>
          <a:stretch>
            <a:fillRect/>
          </a:stretch>
        </p:blipFill>
        <p:spPr>
          <a:xfrm>
            <a:off x="7040160" y="2499919"/>
            <a:ext cx="3714525" cy="3687227"/>
          </a:xfrm>
          <a:prstGeom prst="rect">
            <a:avLst/>
          </a:prstGeom>
        </p:spPr>
      </p:pic>
      <p:pic>
        <p:nvPicPr>
          <p:cNvPr id="5" name="Picture 4">
            <a:extLst>
              <a:ext uri="{FF2B5EF4-FFF2-40B4-BE49-F238E27FC236}">
                <a16:creationId xmlns:a16="http://schemas.microsoft.com/office/drawing/2014/main" id="{12581053-1D5E-4DE1-925F-F657AEDBB5EE}"/>
              </a:ext>
            </a:extLst>
          </p:cNvPr>
          <p:cNvPicPr>
            <a:picLocks noChangeAspect="1"/>
          </p:cNvPicPr>
          <p:nvPr/>
        </p:nvPicPr>
        <p:blipFill>
          <a:blip r:embed="rId3"/>
          <a:stretch>
            <a:fillRect/>
          </a:stretch>
        </p:blipFill>
        <p:spPr>
          <a:xfrm>
            <a:off x="616878" y="1588484"/>
            <a:ext cx="3653117" cy="2169783"/>
          </a:xfrm>
          <a:prstGeom prst="rect">
            <a:avLst/>
          </a:prstGeom>
        </p:spPr>
      </p:pic>
      <p:sp>
        <p:nvSpPr>
          <p:cNvPr id="7" name="Rectangle 6">
            <a:extLst>
              <a:ext uri="{FF2B5EF4-FFF2-40B4-BE49-F238E27FC236}">
                <a16:creationId xmlns:a16="http://schemas.microsoft.com/office/drawing/2014/main" id="{D915315B-8DF3-4EAE-B927-43B468982C9D}"/>
              </a:ext>
            </a:extLst>
          </p:cNvPr>
          <p:cNvSpPr/>
          <p:nvPr/>
        </p:nvSpPr>
        <p:spPr>
          <a:xfrm>
            <a:off x="508335" y="157186"/>
            <a:ext cx="7704936" cy="830997"/>
          </a:xfrm>
          <a:prstGeom prst="rect">
            <a:avLst/>
          </a:prstGeom>
        </p:spPr>
        <p:txBody>
          <a:bodyPr wrap="square">
            <a:spAutoFit/>
          </a:bodyPr>
          <a:lstStyle/>
          <a:p>
            <a:r>
              <a:rPr lang="en-US" sz="4800" b="1" u="sng" dirty="0">
                <a:latin typeface="+mj-lt"/>
                <a:cs typeface="Times New Roman" panose="02020603050405020304" pitchFamily="18" charset="0"/>
              </a:rPr>
              <a:t>MATH FORMULA (</a:t>
            </a:r>
            <a:r>
              <a:rPr lang="en-US" sz="4800" b="1" i="1" u="sng" dirty="0" err="1">
                <a:latin typeface="+mj-lt"/>
                <a:cs typeface="Times New Roman" panose="02020603050405020304" pitchFamily="18" charset="0"/>
              </a:rPr>
              <a:t>VehicleAge</a:t>
            </a:r>
            <a:r>
              <a:rPr lang="en-US" sz="4800" b="1" u="sng" dirty="0">
                <a:latin typeface="+mj-lt"/>
                <a:cs typeface="Times New Roman" panose="02020603050405020304" pitchFamily="18" charset="0"/>
              </a:rPr>
              <a:t>)</a:t>
            </a:r>
          </a:p>
        </p:txBody>
      </p:sp>
      <p:graphicFrame>
        <p:nvGraphicFramePr>
          <p:cNvPr id="8" name="Table 7">
            <a:extLst>
              <a:ext uri="{FF2B5EF4-FFF2-40B4-BE49-F238E27FC236}">
                <a16:creationId xmlns:a16="http://schemas.microsoft.com/office/drawing/2014/main" id="{25D03BA0-5ED0-472D-960A-9D3D9EE81D17}"/>
              </a:ext>
            </a:extLst>
          </p:cNvPr>
          <p:cNvGraphicFramePr>
            <a:graphicFrameLocks noGrp="1"/>
          </p:cNvGraphicFramePr>
          <p:nvPr/>
        </p:nvGraphicFramePr>
        <p:xfrm>
          <a:off x="7040160" y="2495457"/>
          <a:ext cx="3722915" cy="3687228"/>
        </p:xfrm>
        <a:graphic>
          <a:graphicData uri="http://schemas.openxmlformats.org/drawingml/2006/table">
            <a:tbl>
              <a:tblPr/>
              <a:tblGrid>
                <a:gridCol w="3722915">
                  <a:extLst>
                    <a:ext uri="{9D8B030D-6E8A-4147-A177-3AD203B41FA5}">
                      <a16:colId xmlns:a16="http://schemas.microsoft.com/office/drawing/2014/main" val="1139901913"/>
                    </a:ext>
                  </a:extLst>
                </a:gridCol>
              </a:tblGrid>
              <a:tr h="3687228">
                <a:tc>
                  <a:txBody>
                    <a:bodyPr/>
                    <a:lstStyle/>
                    <a:p>
                      <a:endParaRPr lang="en-US" dirty="0"/>
                    </a:p>
                  </a:txBody>
                  <a:tcPr>
                    <a:lnL w="12700" cmpd="sng">
                      <a:solidFill>
                        <a:srgbClr val="FFFF00"/>
                      </a:solidFill>
                      <a:prstDash val="solid"/>
                    </a:lnL>
                    <a:lnR w="12700" cmpd="sng">
                      <a:solidFill>
                        <a:srgbClr val="FFFF00"/>
                      </a:solidFill>
                      <a:prstDash val="solid"/>
                    </a:lnR>
                    <a:lnT w="12700" cmpd="sng">
                      <a:solidFill>
                        <a:srgbClr val="FFFF00"/>
                      </a:solidFill>
                      <a:prstDash val="solid"/>
                    </a:lnT>
                    <a:lnB w="12700" cmpd="sng">
                      <a:solidFill>
                        <a:srgbClr val="FFFF00"/>
                      </a:solidFill>
                      <a:prstDash val="solid"/>
                    </a:lnB>
                  </a:tcPr>
                </a:tc>
                <a:extLst>
                  <a:ext uri="{0D108BD9-81ED-4DB2-BD59-A6C34878D82A}">
                    <a16:rowId xmlns:a16="http://schemas.microsoft.com/office/drawing/2014/main" val="1106121392"/>
                  </a:ext>
                </a:extLst>
              </a:tr>
            </a:tbl>
          </a:graphicData>
        </a:graphic>
      </p:graphicFrame>
      <p:sp>
        <p:nvSpPr>
          <p:cNvPr id="10" name="TextBox 9">
            <a:extLst>
              <a:ext uri="{FF2B5EF4-FFF2-40B4-BE49-F238E27FC236}">
                <a16:creationId xmlns:a16="http://schemas.microsoft.com/office/drawing/2014/main" id="{2B2465B4-84BB-4FD1-A735-CE98AAA757DB}"/>
              </a:ext>
            </a:extLst>
          </p:cNvPr>
          <p:cNvSpPr txBox="1"/>
          <p:nvPr/>
        </p:nvSpPr>
        <p:spPr>
          <a:xfrm>
            <a:off x="6892453" y="1702962"/>
            <a:ext cx="4546833" cy="646331"/>
          </a:xfrm>
          <a:prstGeom prst="rect">
            <a:avLst/>
          </a:prstGeom>
          <a:noFill/>
        </p:spPr>
        <p:txBody>
          <a:bodyPr wrap="square" rtlCol="0">
            <a:spAutoFit/>
          </a:bodyPr>
          <a:lstStyle/>
          <a:p>
            <a:pPr marL="285750" indent="-285750">
              <a:buFont typeface="Arial" panose="020B0604020202020204" pitchFamily="34" charset="0"/>
              <a:buChar char="•"/>
            </a:pPr>
            <a:r>
              <a:rPr lang="en-US" dirty="0"/>
              <a:t>Created new column called “</a:t>
            </a:r>
            <a:r>
              <a:rPr lang="en-US" b="1" dirty="0" err="1"/>
              <a:t>ModelYear</a:t>
            </a:r>
            <a:r>
              <a:rPr lang="en-US" dirty="0"/>
              <a:t>”.</a:t>
            </a:r>
          </a:p>
          <a:p>
            <a:pPr marL="285750" indent="-285750">
              <a:buFont typeface="Arial" panose="020B0604020202020204" pitchFamily="34" charset="0"/>
              <a:buChar char="•"/>
            </a:pPr>
            <a:r>
              <a:rPr lang="en-US" dirty="0"/>
              <a:t>Determined Vehicles Age</a:t>
            </a:r>
          </a:p>
        </p:txBody>
      </p:sp>
      <p:sp>
        <p:nvSpPr>
          <p:cNvPr id="11" name="TextBox 10">
            <a:extLst>
              <a:ext uri="{FF2B5EF4-FFF2-40B4-BE49-F238E27FC236}">
                <a16:creationId xmlns:a16="http://schemas.microsoft.com/office/drawing/2014/main" id="{4E1652F8-C046-4DEA-ACE4-FE3B51282DDE}"/>
              </a:ext>
            </a:extLst>
          </p:cNvPr>
          <p:cNvSpPr txBox="1"/>
          <p:nvPr/>
        </p:nvSpPr>
        <p:spPr>
          <a:xfrm>
            <a:off x="710381" y="5116630"/>
            <a:ext cx="3714524" cy="615553"/>
          </a:xfrm>
          <a:prstGeom prst="rect">
            <a:avLst/>
          </a:prstGeom>
          <a:noFill/>
        </p:spPr>
        <p:txBody>
          <a:bodyPr wrap="square" rtlCol="0">
            <a:spAutoFit/>
          </a:bodyPr>
          <a:lstStyle/>
          <a:p>
            <a:r>
              <a:rPr lang="en-US" sz="3400" b="1" dirty="0">
                <a:solidFill>
                  <a:schemeClr val="accent1">
                    <a:lumMod val="50000"/>
                  </a:schemeClr>
                </a:solidFill>
              </a:rPr>
              <a:t>2017- $MDLYR_IM$</a:t>
            </a:r>
          </a:p>
        </p:txBody>
      </p:sp>
      <p:sp>
        <p:nvSpPr>
          <p:cNvPr id="12" name="TextBox 11">
            <a:extLst>
              <a:ext uri="{FF2B5EF4-FFF2-40B4-BE49-F238E27FC236}">
                <a16:creationId xmlns:a16="http://schemas.microsoft.com/office/drawing/2014/main" id="{FDE2975D-845D-4A66-831E-69481CDBEA07}"/>
              </a:ext>
            </a:extLst>
          </p:cNvPr>
          <p:cNvSpPr txBox="1"/>
          <p:nvPr/>
        </p:nvSpPr>
        <p:spPr>
          <a:xfrm>
            <a:off x="715561" y="4823668"/>
            <a:ext cx="2256639" cy="461665"/>
          </a:xfrm>
          <a:prstGeom prst="rect">
            <a:avLst/>
          </a:prstGeom>
          <a:noFill/>
        </p:spPr>
        <p:txBody>
          <a:bodyPr wrap="square" rtlCol="0">
            <a:spAutoFit/>
          </a:bodyPr>
          <a:lstStyle/>
          <a:p>
            <a:r>
              <a:rPr lang="en-US" sz="2400" u="sng" dirty="0">
                <a:latin typeface="Bell MT" panose="02020503060305020303" pitchFamily="18" charset="0"/>
              </a:rPr>
              <a:t>FORMULA:</a:t>
            </a:r>
          </a:p>
        </p:txBody>
      </p:sp>
    </p:spTree>
    <p:extLst>
      <p:ext uri="{BB962C8B-B14F-4D97-AF65-F5344CB8AC3E}">
        <p14:creationId xmlns:p14="http://schemas.microsoft.com/office/powerpoint/2010/main" val="4134400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9E28BB-D14D-4257-8E83-FAD7B0C75023}"/>
              </a:ext>
            </a:extLst>
          </p:cNvPr>
          <p:cNvPicPr>
            <a:picLocks noChangeAspect="1"/>
          </p:cNvPicPr>
          <p:nvPr/>
        </p:nvPicPr>
        <p:blipFill>
          <a:blip r:embed="rId2"/>
          <a:stretch>
            <a:fillRect/>
          </a:stretch>
        </p:blipFill>
        <p:spPr>
          <a:xfrm>
            <a:off x="531664" y="1583694"/>
            <a:ext cx="3742118" cy="2219680"/>
          </a:xfrm>
          <a:prstGeom prst="rect">
            <a:avLst/>
          </a:prstGeom>
        </p:spPr>
      </p:pic>
      <p:pic>
        <p:nvPicPr>
          <p:cNvPr id="5" name="Picture 4">
            <a:extLst>
              <a:ext uri="{FF2B5EF4-FFF2-40B4-BE49-F238E27FC236}">
                <a16:creationId xmlns:a16="http://schemas.microsoft.com/office/drawing/2014/main" id="{FF9199D1-5F01-4C27-8CAA-1E707D69AD56}"/>
              </a:ext>
            </a:extLst>
          </p:cNvPr>
          <p:cNvPicPr>
            <a:picLocks noChangeAspect="1"/>
          </p:cNvPicPr>
          <p:nvPr/>
        </p:nvPicPr>
        <p:blipFill>
          <a:blip r:embed="rId3"/>
          <a:stretch>
            <a:fillRect/>
          </a:stretch>
        </p:blipFill>
        <p:spPr>
          <a:xfrm>
            <a:off x="6939135" y="2491409"/>
            <a:ext cx="3742117" cy="3710608"/>
          </a:xfrm>
          <a:prstGeom prst="rect">
            <a:avLst/>
          </a:prstGeom>
        </p:spPr>
      </p:pic>
      <p:sp>
        <p:nvSpPr>
          <p:cNvPr id="7" name="Rectangle 6">
            <a:extLst>
              <a:ext uri="{FF2B5EF4-FFF2-40B4-BE49-F238E27FC236}">
                <a16:creationId xmlns:a16="http://schemas.microsoft.com/office/drawing/2014/main" id="{FBE0407D-0003-4CF1-B969-EEB033815D7E}"/>
              </a:ext>
            </a:extLst>
          </p:cNvPr>
          <p:cNvSpPr/>
          <p:nvPr/>
        </p:nvSpPr>
        <p:spPr>
          <a:xfrm>
            <a:off x="508336" y="157186"/>
            <a:ext cx="8141725" cy="830997"/>
          </a:xfrm>
          <a:prstGeom prst="rect">
            <a:avLst/>
          </a:prstGeom>
        </p:spPr>
        <p:txBody>
          <a:bodyPr wrap="square">
            <a:spAutoFit/>
          </a:bodyPr>
          <a:lstStyle/>
          <a:p>
            <a:r>
              <a:rPr lang="en-US" sz="4800" b="1" u="sng" dirty="0">
                <a:latin typeface="+mj-lt"/>
                <a:cs typeface="Times New Roman" panose="02020603050405020304" pitchFamily="18" charset="0"/>
              </a:rPr>
              <a:t>MATH FORMULA (</a:t>
            </a:r>
            <a:r>
              <a:rPr lang="en-US" sz="4800" b="1" i="1" u="sng" dirty="0" err="1">
                <a:latin typeface="+mj-lt"/>
                <a:cs typeface="Times New Roman" panose="02020603050405020304" pitchFamily="18" charset="0"/>
              </a:rPr>
              <a:t>Overspeeding</a:t>
            </a:r>
            <a:r>
              <a:rPr lang="en-US" sz="4800" b="1" u="sng" dirty="0">
                <a:latin typeface="+mj-lt"/>
                <a:cs typeface="Times New Roman" panose="02020603050405020304" pitchFamily="18" charset="0"/>
              </a:rPr>
              <a:t>)</a:t>
            </a:r>
          </a:p>
        </p:txBody>
      </p:sp>
      <p:sp>
        <p:nvSpPr>
          <p:cNvPr id="8" name="TextBox 7">
            <a:extLst>
              <a:ext uri="{FF2B5EF4-FFF2-40B4-BE49-F238E27FC236}">
                <a16:creationId xmlns:a16="http://schemas.microsoft.com/office/drawing/2014/main" id="{9AE593E0-1D71-454D-95AB-8351CAD1790A}"/>
              </a:ext>
            </a:extLst>
          </p:cNvPr>
          <p:cNvSpPr txBox="1"/>
          <p:nvPr/>
        </p:nvSpPr>
        <p:spPr>
          <a:xfrm>
            <a:off x="715561" y="4823668"/>
            <a:ext cx="2256639" cy="461665"/>
          </a:xfrm>
          <a:prstGeom prst="rect">
            <a:avLst/>
          </a:prstGeom>
          <a:noFill/>
        </p:spPr>
        <p:txBody>
          <a:bodyPr wrap="square" rtlCol="0">
            <a:spAutoFit/>
          </a:bodyPr>
          <a:lstStyle/>
          <a:p>
            <a:r>
              <a:rPr lang="en-US" sz="2400" u="sng" dirty="0">
                <a:latin typeface="Bell MT" panose="02020503060305020303" pitchFamily="18" charset="0"/>
              </a:rPr>
              <a:t>FORMULA:</a:t>
            </a:r>
          </a:p>
        </p:txBody>
      </p:sp>
      <p:sp>
        <p:nvSpPr>
          <p:cNvPr id="9" name="TextBox 8">
            <a:extLst>
              <a:ext uri="{FF2B5EF4-FFF2-40B4-BE49-F238E27FC236}">
                <a16:creationId xmlns:a16="http://schemas.microsoft.com/office/drawing/2014/main" id="{639B4FE5-8324-4DBA-922C-397B9A359267}"/>
              </a:ext>
            </a:extLst>
          </p:cNvPr>
          <p:cNvSpPr txBox="1"/>
          <p:nvPr/>
        </p:nvSpPr>
        <p:spPr>
          <a:xfrm>
            <a:off x="710381" y="5116630"/>
            <a:ext cx="4859908" cy="615553"/>
          </a:xfrm>
          <a:prstGeom prst="rect">
            <a:avLst/>
          </a:prstGeom>
          <a:noFill/>
        </p:spPr>
        <p:txBody>
          <a:bodyPr wrap="square" rtlCol="0">
            <a:spAutoFit/>
          </a:bodyPr>
          <a:lstStyle/>
          <a:p>
            <a:r>
              <a:rPr lang="en-US" sz="3400" b="1" dirty="0">
                <a:solidFill>
                  <a:schemeClr val="accent1">
                    <a:lumMod val="50000"/>
                  </a:schemeClr>
                </a:solidFill>
              </a:rPr>
              <a:t>$TRAV_SP$-$VSPD_LIM$</a:t>
            </a:r>
          </a:p>
        </p:txBody>
      </p:sp>
      <p:graphicFrame>
        <p:nvGraphicFramePr>
          <p:cNvPr id="2" name="Table 1">
            <a:extLst>
              <a:ext uri="{FF2B5EF4-FFF2-40B4-BE49-F238E27FC236}">
                <a16:creationId xmlns:a16="http://schemas.microsoft.com/office/drawing/2014/main" id="{DFFC6A85-8994-4C67-A641-9BB172C9DE98}"/>
              </a:ext>
            </a:extLst>
          </p:cNvPr>
          <p:cNvGraphicFramePr>
            <a:graphicFrameLocks noGrp="1"/>
          </p:cNvGraphicFramePr>
          <p:nvPr/>
        </p:nvGraphicFramePr>
        <p:xfrm>
          <a:off x="6957391" y="2504661"/>
          <a:ext cx="3723861" cy="3697356"/>
        </p:xfrm>
        <a:graphic>
          <a:graphicData uri="http://schemas.openxmlformats.org/drawingml/2006/table">
            <a:tbl>
              <a:tblPr/>
              <a:tblGrid>
                <a:gridCol w="3723861">
                  <a:extLst>
                    <a:ext uri="{9D8B030D-6E8A-4147-A177-3AD203B41FA5}">
                      <a16:colId xmlns:a16="http://schemas.microsoft.com/office/drawing/2014/main" val="440517569"/>
                    </a:ext>
                  </a:extLst>
                </a:gridCol>
              </a:tblGrid>
              <a:tr h="3697356">
                <a:tc>
                  <a:txBody>
                    <a:bodyPr/>
                    <a:lstStyle/>
                    <a:p>
                      <a:endParaRPr lang="en-US" dirty="0"/>
                    </a:p>
                  </a:txBody>
                  <a:tcPr>
                    <a:lnL w="12700" cmpd="sng">
                      <a:solidFill>
                        <a:srgbClr val="FFFF00"/>
                      </a:solidFill>
                      <a:prstDash val="solid"/>
                    </a:lnL>
                    <a:lnR w="12700" cmpd="sng">
                      <a:solidFill>
                        <a:srgbClr val="FFFF00"/>
                      </a:solidFill>
                      <a:prstDash val="solid"/>
                    </a:lnR>
                    <a:lnT w="12700" cmpd="sng">
                      <a:solidFill>
                        <a:srgbClr val="FFFF00"/>
                      </a:solidFill>
                      <a:prstDash val="solid"/>
                    </a:lnT>
                    <a:lnB w="12700" cmpd="sng">
                      <a:solidFill>
                        <a:srgbClr val="FFFF00"/>
                      </a:solidFill>
                      <a:prstDash val="solid"/>
                    </a:lnB>
                  </a:tcPr>
                </a:tc>
                <a:extLst>
                  <a:ext uri="{0D108BD9-81ED-4DB2-BD59-A6C34878D82A}">
                    <a16:rowId xmlns:a16="http://schemas.microsoft.com/office/drawing/2014/main" val="2438527937"/>
                  </a:ext>
                </a:extLst>
              </a:tr>
            </a:tbl>
          </a:graphicData>
        </a:graphic>
      </p:graphicFrame>
      <p:sp>
        <p:nvSpPr>
          <p:cNvPr id="10" name="TextBox 9">
            <a:extLst>
              <a:ext uri="{FF2B5EF4-FFF2-40B4-BE49-F238E27FC236}">
                <a16:creationId xmlns:a16="http://schemas.microsoft.com/office/drawing/2014/main" id="{2F9F2CAF-0CD4-45DD-A31F-17E7BBB0A9DB}"/>
              </a:ext>
            </a:extLst>
          </p:cNvPr>
          <p:cNvSpPr txBox="1"/>
          <p:nvPr/>
        </p:nvSpPr>
        <p:spPr>
          <a:xfrm>
            <a:off x="6096000" y="1583694"/>
            <a:ext cx="5804453" cy="646331"/>
          </a:xfrm>
          <a:prstGeom prst="rect">
            <a:avLst/>
          </a:prstGeom>
          <a:noFill/>
        </p:spPr>
        <p:txBody>
          <a:bodyPr wrap="square" rtlCol="0">
            <a:spAutoFit/>
          </a:bodyPr>
          <a:lstStyle/>
          <a:p>
            <a:pPr marL="285750" indent="-285750">
              <a:buFont typeface="Arial" panose="020B0604020202020204" pitchFamily="34" charset="0"/>
              <a:buChar char="•"/>
            </a:pPr>
            <a:r>
              <a:rPr lang="en-US" dirty="0"/>
              <a:t>Created new column called “</a:t>
            </a:r>
            <a:r>
              <a:rPr lang="en-US" b="1" dirty="0" err="1"/>
              <a:t>Overspeeding</a:t>
            </a:r>
            <a:r>
              <a:rPr lang="en-US" dirty="0"/>
              <a:t>”.</a:t>
            </a:r>
          </a:p>
          <a:p>
            <a:pPr marL="285750" indent="-285750">
              <a:buFont typeface="Arial" panose="020B0604020202020204" pitchFamily="34" charset="0"/>
              <a:buChar char="•"/>
            </a:pPr>
            <a:r>
              <a:rPr lang="en-US" dirty="0"/>
              <a:t>Determined whether the vehicle is </a:t>
            </a:r>
            <a:r>
              <a:rPr lang="en-US" dirty="0" err="1"/>
              <a:t>overspeeding</a:t>
            </a:r>
            <a:r>
              <a:rPr lang="en-US" dirty="0"/>
              <a:t> or not.</a:t>
            </a:r>
          </a:p>
        </p:txBody>
      </p:sp>
    </p:spTree>
    <p:extLst>
      <p:ext uri="{BB962C8B-B14F-4D97-AF65-F5344CB8AC3E}">
        <p14:creationId xmlns:p14="http://schemas.microsoft.com/office/powerpoint/2010/main" val="1909726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8B0222-FB37-4904-9655-97FB44B1F9EC}"/>
              </a:ext>
            </a:extLst>
          </p:cNvPr>
          <p:cNvPicPr>
            <a:picLocks noChangeAspect="1"/>
          </p:cNvPicPr>
          <p:nvPr/>
        </p:nvPicPr>
        <p:blipFill>
          <a:blip r:embed="rId2"/>
          <a:stretch>
            <a:fillRect/>
          </a:stretch>
        </p:blipFill>
        <p:spPr>
          <a:xfrm>
            <a:off x="613916" y="1626153"/>
            <a:ext cx="3645529" cy="2097707"/>
          </a:xfrm>
          <a:prstGeom prst="rect">
            <a:avLst/>
          </a:prstGeom>
        </p:spPr>
      </p:pic>
      <p:sp>
        <p:nvSpPr>
          <p:cNvPr id="5" name="Rectangle 4">
            <a:extLst>
              <a:ext uri="{FF2B5EF4-FFF2-40B4-BE49-F238E27FC236}">
                <a16:creationId xmlns:a16="http://schemas.microsoft.com/office/drawing/2014/main" id="{4D5EDDBB-AA9E-4F1B-8266-E4D2D8920BC1}"/>
              </a:ext>
            </a:extLst>
          </p:cNvPr>
          <p:cNvSpPr/>
          <p:nvPr/>
        </p:nvSpPr>
        <p:spPr>
          <a:xfrm>
            <a:off x="508336" y="157186"/>
            <a:ext cx="5061953" cy="830997"/>
          </a:xfrm>
          <a:prstGeom prst="rect">
            <a:avLst/>
          </a:prstGeom>
        </p:spPr>
        <p:txBody>
          <a:bodyPr wrap="square">
            <a:spAutoFit/>
          </a:bodyPr>
          <a:lstStyle/>
          <a:p>
            <a:r>
              <a:rPr lang="en-US" sz="4800" b="1" u="sng" dirty="0">
                <a:latin typeface="+mj-lt"/>
                <a:cs typeface="Times New Roman" panose="02020603050405020304" pitchFamily="18" charset="0"/>
              </a:rPr>
              <a:t>NUMERIC BINNER</a:t>
            </a:r>
          </a:p>
        </p:txBody>
      </p:sp>
      <p:sp>
        <p:nvSpPr>
          <p:cNvPr id="3" name="TextBox 2">
            <a:extLst>
              <a:ext uri="{FF2B5EF4-FFF2-40B4-BE49-F238E27FC236}">
                <a16:creationId xmlns:a16="http://schemas.microsoft.com/office/drawing/2014/main" id="{8D3B54C0-A68E-44F7-90D4-BF706B24BF91}"/>
              </a:ext>
            </a:extLst>
          </p:cNvPr>
          <p:cNvSpPr txBox="1"/>
          <p:nvPr/>
        </p:nvSpPr>
        <p:spPr>
          <a:xfrm>
            <a:off x="214512" y="4378166"/>
            <a:ext cx="5698434" cy="923330"/>
          </a:xfrm>
          <a:prstGeom prst="rect">
            <a:avLst/>
          </a:prstGeom>
          <a:noFill/>
        </p:spPr>
        <p:txBody>
          <a:bodyPr wrap="square" rtlCol="0">
            <a:spAutoFit/>
          </a:bodyPr>
          <a:lstStyle/>
          <a:p>
            <a:pPr marL="285750" indent="-285750">
              <a:buFont typeface="Arial" panose="020B0604020202020204" pitchFamily="34" charset="0"/>
              <a:buChar char="•"/>
            </a:pPr>
            <a:r>
              <a:rPr lang="en-US" dirty="0"/>
              <a:t>KEPT ALL THE UNKNOWN/NOT REPORTED VALUES IN SEPARATE BIN FOR EACH COLUMN. </a:t>
            </a:r>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60F7E16D-A0FF-4F1F-BC22-D38221940DA0}"/>
              </a:ext>
            </a:extLst>
          </p:cNvPr>
          <p:cNvPicPr>
            <a:picLocks noChangeAspect="1"/>
          </p:cNvPicPr>
          <p:nvPr/>
        </p:nvPicPr>
        <p:blipFill>
          <a:blip r:embed="rId3"/>
          <a:stretch>
            <a:fillRect/>
          </a:stretch>
        </p:blipFill>
        <p:spPr>
          <a:xfrm>
            <a:off x="5107038" y="1626154"/>
            <a:ext cx="3684933" cy="2736286"/>
          </a:xfrm>
          <a:prstGeom prst="rect">
            <a:avLst/>
          </a:prstGeom>
        </p:spPr>
      </p:pic>
      <p:pic>
        <p:nvPicPr>
          <p:cNvPr id="7" name="Content Placeholder 3">
            <a:extLst>
              <a:ext uri="{FF2B5EF4-FFF2-40B4-BE49-F238E27FC236}">
                <a16:creationId xmlns:a16="http://schemas.microsoft.com/office/drawing/2014/main" id="{ADCB36F1-679D-48F2-8D1B-488824646BBC}"/>
              </a:ext>
            </a:extLst>
          </p:cNvPr>
          <p:cNvPicPr>
            <a:picLocks noGrp="1" noChangeAspect="1"/>
          </p:cNvPicPr>
          <p:nvPr>
            <p:ph idx="1"/>
          </p:nvPr>
        </p:nvPicPr>
        <p:blipFill>
          <a:blip r:embed="rId4"/>
          <a:stretch>
            <a:fillRect/>
          </a:stretch>
        </p:blipFill>
        <p:spPr>
          <a:xfrm>
            <a:off x="8791971" y="1610428"/>
            <a:ext cx="3400029" cy="2736286"/>
          </a:xfrm>
          <a:prstGeom prst="rect">
            <a:avLst/>
          </a:prstGeom>
        </p:spPr>
      </p:pic>
      <p:pic>
        <p:nvPicPr>
          <p:cNvPr id="8" name="Content Placeholder 3">
            <a:extLst>
              <a:ext uri="{FF2B5EF4-FFF2-40B4-BE49-F238E27FC236}">
                <a16:creationId xmlns:a16="http://schemas.microsoft.com/office/drawing/2014/main" id="{CD6A2B85-1D8F-4C96-96D3-A2C57EB7A641}"/>
              </a:ext>
            </a:extLst>
          </p:cNvPr>
          <p:cNvPicPr>
            <a:picLocks noChangeAspect="1"/>
          </p:cNvPicPr>
          <p:nvPr/>
        </p:nvPicPr>
        <p:blipFill>
          <a:blip r:embed="rId5"/>
          <a:stretch>
            <a:fillRect/>
          </a:stretch>
        </p:blipFill>
        <p:spPr>
          <a:xfrm>
            <a:off x="6718853" y="4303783"/>
            <a:ext cx="3684933" cy="2521089"/>
          </a:xfrm>
          <a:prstGeom prst="rect">
            <a:avLst/>
          </a:prstGeom>
        </p:spPr>
      </p:pic>
      <p:graphicFrame>
        <p:nvGraphicFramePr>
          <p:cNvPr id="9" name="Table 8">
            <a:extLst>
              <a:ext uri="{FF2B5EF4-FFF2-40B4-BE49-F238E27FC236}">
                <a16:creationId xmlns:a16="http://schemas.microsoft.com/office/drawing/2014/main" id="{A9403F72-DA0D-4310-B5D5-DCEB22F7B4FF}"/>
              </a:ext>
            </a:extLst>
          </p:cNvPr>
          <p:cNvGraphicFramePr>
            <a:graphicFrameLocks noGrp="1"/>
          </p:cNvGraphicFramePr>
          <p:nvPr/>
        </p:nvGraphicFramePr>
        <p:xfrm>
          <a:off x="5107039" y="1636931"/>
          <a:ext cx="3692404" cy="2709783"/>
        </p:xfrm>
        <a:graphic>
          <a:graphicData uri="http://schemas.openxmlformats.org/drawingml/2006/table">
            <a:tbl>
              <a:tblPr/>
              <a:tblGrid>
                <a:gridCol w="3692404">
                  <a:extLst>
                    <a:ext uri="{9D8B030D-6E8A-4147-A177-3AD203B41FA5}">
                      <a16:colId xmlns:a16="http://schemas.microsoft.com/office/drawing/2014/main" val="277161685"/>
                    </a:ext>
                  </a:extLst>
                </a:gridCol>
              </a:tblGrid>
              <a:tr h="2709783">
                <a:tc>
                  <a:txBody>
                    <a:bodyPr/>
                    <a:lstStyle/>
                    <a:p>
                      <a:endParaRPr lang="en-US" dirty="0"/>
                    </a:p>
                  </a:txBody>
                  <a:tcPr>
                    <a:lnL w="12700" cmpd="sng">
                      <a:solidFill>
                        <a:srgbClr val="FFFF00"/>
                      </a:solidFill>
                      <a:prstDash val="solid"/>
                    </a:lnL>
                    <a:lnR w="12700" cmpd="sng">
                      <a:solidFill>
                        <a:srgbClr val="FFFF00"/>
                      </a:solidFill>
                      <a:prstDash val="solid"/>
                    </a:lnR>
                    <a:lnT w="12700" cmpd="sng">
                      <a:solidFill>
                        <a:srgbClr val="FFFF00"/>
                      </a:solidFill>
                      <a:prstDash val="solid"/>
                    </a:lnT>
                    <a:lnB w="12700" cmpd="sng">
                      <a:solidFill>
                        <a:srgbClr val="FFFF00"/>
                      </a:solidFill>
                      <a:prstDash val="solid"/>
                    </a:lnB>
                  </a:tcPr>
                </a:tc>
                <a:extLst>
                  <a:ext uri="{0D108BD9-81ED-4DB2-BD59-A6C34878D82A}">
                    <a16:rowId xmlns:a16="http://schemas.microsoft.com/office/drawing/2014/main" val="353037991"/>
                  </a:ext>
                </a:extLst>
              </a:tr>
            </a:tbl>
          </a:graphicData>
        </a:graphic>
      </p:graphicFrame>
      <p:graphicFrame>
        <p:nvGraphicFramePr>
          <p:cNvPr id="10" name="Table 9">
            <a:extLst>
              <a:ext uri="{FF2B5EF4-FFF2-40B4-BE49-F238E27FC236}">
                <a16:creationId xmlns:a16="http://schemas.microsoft.com/office/drawing/2014/main" id="{0BA76CEE-A6C4-4C22-872D-EB8E5BB5C8F0}"/>
              </a:ext>
            </a:extLst>
          </p:cNvPr>
          <p:cNvGraphicFramePr>
            <a:graphicFrameLocks noGrp="1"/>
          </p:cNvGraphicFramePr>
          <p:nvPr/>
        </p:nvGraphicFramePr>
        <p:xfrm>
          <a:off x="8799443" y="1643270"/>
          <a:ext cx="3379305" cy="2716695"/>
        </p:xfrm>
        <a:graphic>
          <a:graphicData uri="http://schemas.openxmlformats.org/drawingml/2006/table">
            <a:tbl>
              <a:tblPr/>
              <a:tblGrid>
                <a:gridCol w="3379305">
                  <a:extLst>
                    <a:ext uri="{9D8B030D-6E8A-4147-A177-3AD203B41FA5}">
                      <a16:colId xmlns:a16="http://schemas.microsoft.com/office/drawing/2014/main" val="2445735396"/>
                    </a:ext>
                  </a:extLst>
                </a:gridCol>
              </a:tblGrid>
              <a:tr h="2716695">
                <a:tc>
                  <a:txBody>
                    <a:bodyPr/>
                    <a:lstStyle/>
                    <a:p>
                      <a:endParaRPr lang="en-US" dirty="0"/>
                    </a:p>
                  </a:txBody>
                  <a:tcPr>
                    <a:lnL w="12700" cmpd="sng">
                      <a:solidFill>
                        <a:srgbClr val="FFFF00"/>
                      </a:solidFill>
                      <a:prstDash val="solid"/>
                    </a:lnL>
                    <a:lnR w="12700" cmpd="sng">
                      <a:solidFill>
                        <a:srgbClr val="FFFF00"/>
                      </a:solidFill>
                      <a:prstDash val="solid"/>
                    </a:lnR>
                    <a:lnT w="12700" cmpd="sng">
                      <a:solidFill>
                        <a:srgbClr val="FFFF00"/>
                      </a:solidFill>
                      <a:prstDash val="solid"/>
                    </a:lnT>
                    <a:lnB w="12700" cmpd="sng">
                      <a:solidFill>
                        <a:srgbClr val="FFFF00"/>
                      </a:solidFill>
                      <a:prstDash val="solid"/>
                    </a:lnB>
                  </a:tcPr>
                </a:tc>
                <a:extLst>
                  <a:ext uri="{0D108BD9-81ED-4DB2-BD59-A6C34878D82A}">
                    <a16:rowId xmlns:a16="http://schemas.microsoft.com/office/drawing/2014/main" val="2400117302"/>
                  </a:ext>
                </a:extLst>
              </a:tr>
            </a:tbl>
          </a:graphicData>
        </a:graphic>
      </p:graphicFrame>
      <p:graphicFrame>
        <p:nvGraphicFramePr>
          <p:cNvPr id="11" name="Table 10">
            <a:extLst>
              <a:ext uri="{FF2B5EF4-FFF2-40B4-BE49-F238E27FC236}">
                <a16:creationId xmlns:a16="http://schemas.microsoft.com/office/drawing/2014/main" id="{C1C2A5C5-B426-4B13-ABAE-11DE5F64B08D}"/>
              </a:ext>
            </a:extLst>
          </p:cNvPr>
          <p:cNvGraphicFramePr>
            <a:graphicFrameLocks noGrp="1"/>
          </p:cNvGraphicFramePr>
          <p:nvPr/>
        </p:nvGraphicFramePr>
        <p:xfrm>
          <a:off x="6718852" y="4346714"/>
          <a:ext cx="3670852" cy="2531165"/>
        </p:xfrm>
        <a:graphic>
          <a:graphicData uri="http://schemas.openxmlformats.org/drawingml/2006/table">
            <a:tbl>
              <a:tblPr/>
              <a:tblGrid>
                <a:gridCol w="3670852">
                  <a:extLst>
                    <a:ext uri="{9D8B030D-6E8A-4147-A177-3AD203B41FA5}">
                      <a16:colId xmlns:a16="http://schemas.microsoft.com/office/drawing/2014/main" val="3857863262"/>
                    </a:ext>
                  </a:extLst>
                </a:gridCol>
              </a:tblGrid>
              <a:tr h="2531165">
                <a:tc>
                  <a:txBody>
                    <a:bodyPr/>
                    <a:lstStyle/>
                    <a:p>
                      <a:endParaRPr lang="en-US" dirty="0"/>
                    </a:p>
                  </a:txBody>
                  <a:tcPr>
                    <a:lnL w="12700" cmpd="sng">
                      <a:solidFill>
                        <a:srgbClr val="FFFF00"/>
                      </a:solidFill>
                      <a:prstDash val="solid"/>
                    </a:lnL>
                    <a:lnR w="12700" cmpd="sng">
                      <a:solidFill>
                        <a:srgbClr val="FFFF00"/>
                      </a:solidFill>
                      <a:prstDash val="solid"/>
                    </a:lnR>
                    <a:lnT w="12700" cmpd="sng">
                      <a:solidFill>
                        <a:srgbClr val="FFFF00"/>
                      </a:solidFill>
                      <a:prstDash val="solid"/>
                    </a:lnT>
                    <a:lnB w="12700" cmpd="sng">
                      <a:solidFill>
                        <a:srgbClr val="FFFF00"/>
                      </a:solidFill>
                      <a:prstDash val="solid"/>
                    </a:lnB>
                  </a:tcPr>
                </a:tc>
                <a:extLst>
                  <a:ext uri="{0D108BD9-81ED-4DB2-BD59-A6C34878D82A}">
                    <a16:rowId xmlns:a16="http://schemas.microsoft.com/office/drawing/2014/main" val="992667426"/>
                  </a:ext>
                </a:extLst>
              </a:tr>
            </a:tbl>
          </a:graphicData>
        </a:graphic>
      </p:graphicFrame>
    </p:spTree>
    <p:extLst>
      <p:ext uri="{BB962C8B-B14F-4D97-AF65-F5344CB8AC3E}">
        <p14:creationId xmlns:p14="http://schemas.microsoft.com/office/powerpoint/2010/main" val="682570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487A38-B25D-4B49-B3CA-209C44FD362B}"/>
              </a:ext>
            </a:extLst>
          </p:cNvPr>
          <p:cNvPicPr>
            <a:picLocks noChangeAspect="1"/>
          </p:cNvPicPr>
          <p:nvPr/>
        </p:nvPicPr>
        <p:blipFill>
          <a:blip r:embed="rId2"/>
          <a:stretch>
            <a:fillRect/>
          </a:stretch>
        </p:blipFill>
        <p:spPr>
          <a:xfrm>
            <a:off x="631934" y="1611864"/>
            <a:ext cx="3630210" cy="2125249"/>
          </a:xfrm>
          <a:prstGeom prst="rect">
            <a:avLst/>
          </a:prstGeom>
        </p:spPr>
      </p:pic>
      <p:sp>
        <p:nvSpPr>
          <p:cNvPr id="5" name="Rectangle 4">
            <a:extLst>
              <a:ext uri="{FF2B5EF4-FFF2-40B4-BE49-F238E27FC236}">
                <a16:creationId xmlns:a16="http://schemas.microsoft.com/office/drawing/2014/main" id="{D7016728-31A5-4343-8951-BCEB3FE1B3E7}"/>
              </a:ext>
            </a:extLst>
          </p:cNvPr>
          <p:cNvSpPr/>
          <p:nvPr/>
        </p:nvSpPr>
        <p:spPr>
          <a:xfrm>
            <a:off x="487926" y="114041"/>
            <a:ext cx="7206914" cy="830997"/>
          </a:xfrm>
          <a:prstGeom prst="rect">
            <a:avLst/>
          </a:prstGeom>
        </p:spPr>
        <p:txBody>
          <a:bodyPr wrap="square">
            <a:spAutoFit/>
          </a:bodyPr>
          <a:lstStyle/>
          <a:p>
            <a:r>
              <a:rPr lang="en-US" sz="4800" b="1" u="sng" dirty="0">
                <a:latin typeface="+mj-lt"/>
                <a:ea typeface="+mj-ea"/>
                <a:cs typeface="+mj-cs"/>
              </a:rPr>
              <a:t>Rule Engine (Season)</a:t>
            </a:r>
          </a:p>
        </p:txBody>
      </p:sp>
      <p:pic>
        <p:nvPicPr>
          <p:cNvPr id="6" name="Picture 5">
            <a:extLst>
              <a:ext uri="{FF2B5EF4-FFF2-40B4-BE49-F238E27FC236}">
                <a16:creationId xmlns:a16="http://schemas.microsoft.com/office/drawing/2014/main" id="{A8938FB7-72C1-453C-9F30-7076510D3C98}"/>
              </a:ext>
            </a:extLst>
          </p:cNvPr>
          <p:cNvPicPr>
            <a:picLocks noChangeAspect="1"/>
          </p:cNvPicPr>
          <p:nvPr/>
        </p:nvPicPr>
        <p:blipFill>
          <a:blip r:embed="rId3"/>
          <a:stretch>
            <a:fillRect/>
          </a:stretch>
        </p:blipFill>
        <p:spPr>
          <a:xfrm>
            <a:off x="6073878" y="1611864"/>
            <a:ext cx="4660383" cy="4903666"/>
          </a:xfrm>
          <a:prstGeom prst="rect">
            <a:avLst/>
          </a:prstGeom>
        </p:spPr>
      </p:pic>
      <p:graphicFrame>
        <p:nvGraphicFramePr>
          <p:cNvPr id="7" name="Table 6">
            <a:extLst>
              <a:ext uri="{FF2B5EF4-FFF2-40B4-BE49-F238E27FC236}">
                <a16:creationId xmlns:a16="http://schemas.microsoft.com/office/drawing/2014/main" id="{BDB6DB3B-8060-40C4-AD43-B25D29914FD6}"/>
              </a:ext>
            </a:extLst>
          </p:cNvPr>
          <p:cNvGraphicFramePr>
            <a:graphicFrameLocks noGrp="1"/>
          </p:cNvGraphicFramePr>
          <p:nvPr/>
        </p:nvGraphicFramePr>
        <p:xfrm>
          <a:off x="6109252" y="1603513"/>
          <a:ext cx="4585252" cy="4943061"/>
        </p:xfrm>
        <a:graphic>
          <a:graphicData uri="http://schemas.openxmlformats.org/drawingml/2006/table">
            <a:tbl>
              <a:tblPr/>
              <a:tblGrid>
                <a:gridCol w="4585252">
                  <a:extLst>
                    <a:ext uri="{9D8B030D-6E8A-4147-A177-3AD203B41FA5}">
                      <a16:colId xmlns:a16="http://schemas.microsoft.com/office/drawing/2014/main" val="2007533468"/>
                    </a:ext>
                  </a:extLst>
                </a:gridCol>
              </a:tblGrid>
              <a:tr h="4943061">
                <a:tc>
                  <a:txBody>
                    <a:bodyPr/>
                    <a:lstStyle/>
                    <a:p>
                      <a:endParaRPr lang="en-US" dirty="0"/>
                    </a:p>
                  </a:txBody>
                  <a:tcPr>
                    <a:lnL w="12700" cmpd="sng">
                      <a:solidFill>
                        <a:srgbClr val="FFFF00"/>
                      </a:solidFill>
                      <a:prstDash val="solid"/>
                    </a:lnL>
                    <a:lnR w="12700" cmpd="sng">
                      <a:solidFill>
                        <a:srgbClr val="FFFF00"/>
                      </a:solidFill>
                      <a:prstDash val="solid"/>
                    </a:lnR>
                    <a:lnT w="12700" cmpd="sng">
                      <a:solidFill>
                        <a:srgbClr val="FFFF00"/>
                      </a:solidFill>
                      <a:prstDash val="solid"/>
                    </a:lnT>
                    <a:lnB w="12700" cmpd="sng">
                      <a:solidFill>
                        <a:srgbClr val="FFFF00"/>
                      </a:solidFill>
                      <a:prstDash val="solid"/>
                    </a:lnB>
                  </a:tcPr>
                </a:tc>
                <a:extLst>
                  <a:ext uri="{0D108BD9-81ED-4DB2-BD59-A6C34878D82A}">
                    <a16:rowId xmlns:a16="http://schemas.microsoft.com/office/drawing/2014/main" val="1268525901"/>
                  </a:ext>
                </a:extLst>
              </a:tr>
            </a:tbl>
          </a:graphicData>
        </a:graphic>
      </p:graphicFrame>
      <p:sp>
        <p:nvSpPr>
          <p:cNvPr id="2" name="TextBox 1"/>
          <p:cNvSpPr txBox="1"/>
          <p:nvPr/>
        </p:nvSpPr>
        <p:spPr>
          <a:xfrm>
            <a:off x="631934" y="5070764"/>
            <a:ext cx="3815375"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Using Month column, we created a column called “</a:t>
            </a:r>
            <a:r>
              <a:rPr lang="en-US" b="1" dirty="0"/>
              <a:t>Season</a:t>
            </a:r>
            <a:r>
              <a:rPr lang="en-US" dirty="0"/>
              <a:t>”.</a:t>
            </a:r>
          </a:p>
          <a:p>
            <a:pPr marL="285750" indent="-285750">
              <a:buFont typeface="Arial" panose="020B0604020202020204" pitchFamily="34" charset="0"/>
              <a:buChar char="•"/>
            </a:pPr>
            <a:r>
              <a:rPr lang="en-US" dirty="0"/>
              <a:t>Created four seasons.</a:t>
            </a:r>
          </a:p>
        </p:txBody>
      </p:sp>
    </p:spTree>
    <p:extLst>
      <p:ext uri="{BB962C8B-B14F-4D97-AF65-F5344CB8AC3E}">
        <p14:creationId xmlns:p14="http://schemas.microsoft.com/office/powerpoint/2010/main" val="3021148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BE614C-1769-46D4-A5A8-AF41D43AC09D}"/>
              </a:ext>
            </a:extLst>
          </p:cNvPr>
          <p:cNvPicPr>
            <a:picLocks noChangeAspect="1"/>
          </p:cNvPicPr>
          <p:nvPr/>
        </p:nvPicPr>
        <p:blipFill>
          <a:blip r:embed="rId2"/>
          <a:stretch>
            <a:fillRect/>
          </a:stretch>
        </p:blipFill>
        <p:spPr>
          <a:xfrm>
            <a:off x="636695" y="1629880"/>
            <a:ext cx="3629290" cy="2120485"/>
          </a:xfrm>
          <a:prstGeom prst="rect">
            <a:avLst/>
          </a:prstGeom>
        </p:spPr>
      </p:pic>
      <p:sp>
        <p:nvSpPr>
          <p:cNvPr id="5" name="Rectangle 4">
            <a:extLst>
              <a:ext uri="{FF2B5EF4-FFF2-40B4-BE49-F238E27FC236}">
                <a16:creationId xmlns:a16="http://schemas.microsoft.com/office/drawing/2014/main" id="{A7FE6EDF-AC2A-4150-B38C-B9B03F75ABE7}"/>
              </a:ext>
            </a:extLst>
          </p:cNvPr>
          <p:cNvSpPr/>
          <p:nvPr/>
        </p:nvSpPr>
        <p:spPr>
          <a:xfrm>
            <a:off x="508336" y="157186"/>
            <a:ext cx="7872303" cy="830997"/>
          </a:xfrm>
          <a:prstGeom prst="rect">
            <a:avLst/>
          </a:prstGeom>
        </p:spPr>
        <p:txBody>
          <a:bodyPr wrap="square">
            <a:spAutoFit/>
          </a:bodyPr>
          <a:lstStyle/>
          <a:p>
            <a:r>
              <a:rPr lang="en-US" sz="4800" b="1" u="sng" dirty="0">
                <a:latin typeface="+mj-lt"/>
                <a:ea typeface="+mj-ea"/>
                <a:cs typeface="+mj-cs"/>
              </a:rPr>
              <a:t>Rule Engine (Time of The Day)</a:t>
            </a:r>
          </a:p>
        </p:txBody>
      </p:sp>
      <p:pic>
        <p:nvPicPr>
          <p:cNvPr id="6" name="Picture 5">
            <a:extLst>
              <a:ext uri="{FF2B5EF4-FFF2-40B4-BE49-F238E27FC236}">
                <a16:creationId xmlns:a16="http://schemas.microsoft.com/office/drawing/2014/main" id="{157E51C3-A1CB-408C-B45E-72700EDB4EB7}"/>
              </a:ext>
            </a:extLst>
          </p:cNvPr>
          <p:cNvPicPr>
            <a:picLocks noChangeAspect="1"/>
          </p:cNvPicPr>
          <p:nvPr/>
        </p:nvPicPr>
        <p:blipFill>
          <a:blip r:embed="rId3"/>
          <a:stretch>
            <a:fillRect/>
          </a:stretch>
        </p:blipFill>
        <p:spPr>
          <a:xfrm>
            <a:off x="6096000" y="1629879"/>
            <a:ext cx="4638262" cy="4895177"/>
          </a:xfrm>
          <a:prstGeom prst="rect">
            <a:avLst/>
          </a:prstGeom>
        </p:spPr>
      </p:pic>
      <p:graphicFrame>
        <p:nvGraphicFramePr>
          <p:cNvPr id="7" name="Table 6">
            <a:extLst>
              <a:ext uri="{FF2B5EF4-FFF2-40B4-BE49-F238E27FC236}">
                <a16:creationId xmlns:a16="http://schemas.microsoft.com/office/drawing/2014/main" id="{AEB6BA80-63B7-4A65-839C-4C4262D672B7}"/>
              </a:ext>
            </a:extLst>
          </p:cNvPr>
          <p:cNvGraphicFramePr>
            <a:graphicFrameLocks noGrp="1"/>
          </p:cNvGraphicFramePr>
          <p:nvPr/>
        </p:nvGraphicFramePr>
        <p:xfrm>
          <a:off x="6096000" y="1590261"/>
          <a:ext cx="4625009" cy="4943061"/>
        </p:xfrm>
        <a:graphic>
          <a:graphicData uri="http://schemas.openxmlformats.org/drawingml/2006/table">
            <a:tbl>
              <a:tblPr/>
              <a:tblGrid>
                <a:gridCol w="4625009">
                  <a:extLst>
                    <a:ext uri="{9D8B030D-6E8A-4147-A177-3AD203B41FA5}">
                      <a16:colId xmlns:a16="http://schemas.microsoft.com/office/drawing/2014/main" val="971323789"/>
                    </a:ext>
                  </a:extLst>
                </a:gridCol>
              </a:tblGrid>
              <a:tr h="4943061">
                <a:tc>
                  <a:txBody>
                    <a:bodyPr/>
                    <a:lstStyle/>
                    <a:p>
                      <a:endParaRPr lang="en-US" dirty="0"/>
                    </a:p>
                  </a:txBody>
                  <a:tcPr>
                    <a:lnL w="12700" cmpd="sng">
                      <a:solidFill>
                        <a:srgbClr val="FFFF00"/>
                      </a:solidFill>
                      <a:prstDash val="solid"/>
                    </a:lnL>
                    <a:lnR w="12700" cmpd="sng">
                      <a:solidFill>
                        <a:srgbClr val="FFFF00"/>
                      </a:solidFill>
                      <a:prstDash val="solid"/>
                    </a:lnR>
                    <a:lnT w="12700" cmpd="sng">
                      <a:solidFill>
                        <a:srgbClr val="FFFF00"/>
                      </a:solidFill>
                      <a:prstDash val="solid"/>
                    </a:lnT>
                    <a:lnB w="12700" cmpd="sng">
                      <a:solidFill>
                        <a:srgbClr val="FFFF00"/>
                      </a:solidFill>
                      <a:prstDash val="solid"/>
                    </a:lnB>
                  </a:tcPr>
                </a:tc>
                <a:extLst>
                  <a:ext uri="{0D108BD9-81ED-4DB2-BD59-A6C34878D82A}">
                    <a16:rowId xmlns:a16="http://schemas.microsoft.com/office/drawing/2014/main" val="2807207222"/>
                  </a:ext>
                </a:extLst>
              </a:tr>
            </a:tbl>
          </a:graphicData>
        </a:graphic>
      </p:graphicFrame>
      <p:sp>
        <p:nvSpPr>
          <p:cNvPr id="8" name="TextBox 7"/>
          <p:cNvSpPr txBox="1"/>
          <p:nvPr/>
        </p:nvSpPr>
        <p:spPr>
          <a:xfrm>
            <a:off x="631934" y="5070764"/>
            <a:ext cx="3981630"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Using </a:t>
            </a:r>
            <a:r>
              <a:rPr lang="en-US" dirty="0" err="1"/>
              <a:t>Hour_IM</a:t>
            </a:r>
            <a:r>
              <a:rPr lang="en-US" dirty="0"/>
              <a:t> column, we created a column called “</a:t>
            </a:r>
            <a:r>
              <a:rPr lang="en-US" b="1" dirty="0"/>
              <a:t>Time of the Day</a:t>
            </a:r>
            <a:r>
              <a:rPr lang="en-US" dirty="0"/>
              <a:t>”.</a:t>
            </a:r>
          </a:p>
          <a:p>
            <a:pPr marL="285750" indent="-285750">
              <a:buFont typeface="Arial" panose="020B0604020202020204" pitchFamily="34" charset="0"/>
              <a:buChar char="•"/>
            </a:pPr>
            <a:r>
              <a:rPr lang="en-US" dirty="0"/>
              <a:t>Created five Time of the Day.</a:t>
            </a:r>
          </a:p>
        </p:txBody>
      </p:sp>
    </p:spTree>
    <p:extLst>
      <p:ext uri="{BB962C8B-B14F-4D97-AF65-F5344CB8AC3E}">
        <p14:creationId xmlns:p14="http://schemas.microsoft.com/office/powerpoint/2010/main" val="85848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71A3FE-A6D9-4B1C-8DDC-716D71971031}"/>
              </a:ext>
            </a:extLst>
          </p:cNvPr>
          <p:cNvPicPr>
            <a:picLocks noChangeAspect="1"/>
          </p:cNvPicPr>
          <p:nvPr/>
        </p:nvPicPr>
        <p:blipFill>
          <a:blip r:embed="rId2"/>
          <a:stretch>
            <a:fillRect/>
          </a:stretch>
        </p:blipFill>
        <p:spPr>
          <a:xfrm>
            <a:off x="636690" y="1621387"/>
            <a:ext cx="3638638" cy="2115725"/>
          </a:xfrm>
          <a:prstGeom prst="rect">
            <a:avLst/>
          </a:prstGeom>
        </p:spPr>
      </p:pic>
      <p:sp>
        <p:nvSpPr>
          <p:cNvPr id="6" name="Rectangle 5">
            <a:extLst>
              <a:ext uri="{FF2B5EF4-FFF2-40B4-BE49-F238E27FC236}">
                <a16:creationId xmlns:a16="http://schemas.microsoft.com/office/drawing/2014/main" id="{B9046626-13BC-4E26-971F-1A8335191DC9}"/>
              </a:ext>
            </a:extLst>
          </p:cNvPr>
          <p:cNvSpPr/>
          <p:nvPr/>
        </p:nvSpPr>
        <p:spPr>
          <a:xfrm>
            <a:off x="562571" y="157186"/>
            <a:ext cx="4096955" cy="830997"/>
          </a:xfrm>
          <a:prstGeom prst="rect">
            <a:avLst/>
          </a:prstGeom>
        </p:spPr>
        <p:txBody>
          <a:bodyPr wrap="none">
            <a:spAutoFit/>
          </a:bodyPr>
          <a:lstStyle/>
          <a:p>
            <a:r>
              <a:rPr lang="en-US" sz="4800" b="1" u="sng" dirty="0">
                <a:latin typeface="+mj-lt"/>
              </a:rPr>
              <a:t>COLUMN FILTER</a:t>
            </a:r>
          </a:p>
        </p:txBody>
      </p:sp>
      <p:pic>
        <p:nvPicPr>
          <p:cNvPr id="7" name="Picture 6">
            <a:extLst>
              <a:ext uri="{FF2B5EF4-FFF2-40B4-BE49-F238E27FC236}">
                <a16:creationId xmlns:a16="http://schemas.microsoft.com/office/drawing/2014/main" id="{0A1884D8-8494-4938-8766-C5A503518842}"/>
              </a:ext>
            </a:extLst>
          </p:cNvPr>
          <p:cNvPicPr>
            <a:picLocks noChangeAspect="1"/>
          </p:cNvPicPr>
          <p:nvPr/>
        </p:nvPicPr>
        <p:blipFill>
          <a:blip r:embed="rId3"/>
          <a:stretch>
            <a:fillRect/>
          </a:stretch>
        </p:blipFill>
        <p:spPr>
          <a:xfrm>
            <a:off x="5194852" y="1579398"/>
            <a:ext cx="6418589" cy="4635871"/>
          </a:xfrm>
          <a:prstGeom prst="rect">
            <a:avLst/>
          </a:prstGeom>
        </p:spPr>
      </p:pic>
      <p:graphicFrame>
        <p:nvGraphicFramePr>
          <p:cNvPr id="8" name="Table 7">
            <a:extLst>
              <a:ext uri="{FF2B5EF4-FFF2-40B4-BE49-F238E27FC236}">
                <a16:creationId xmlns:a16="http://schemas.microsoft.com/office/drawing/2014/main" id="{832F824F-5ED0-48D6-B455-661A1B9E5EB9}"/>
              </a:ext>
            </a:extLst>
          </p:cNvPr>
          <p:cNvGraphicFramePr>
            <a:graphicFrameLocks noGrp="1"/>
          </p:cNvGraphicFramePr>
          <p:nvPr/>
        </p:nvGraphicFramePr>
        <p:xfrm>
          <a:off x="5194852" y="1603513"/>
          <a:ext cx="6427305" cy="4611757"/>
        </p:xfrm>
        <a:graphic>
          <a:graphicData uri="http://schemas.openxmlformats.org/drawingml/2006/table">
            <a:tbl>
              <a:tblPr/>
              <a:tblGrid>
                <a:gridCol w="6427305">
                  <a:extLst>
                    <a:ext uri="{9D8B030D-6E8A-4147-A177-3AD203B41FA5}">
                      <a16:colId xmlns:a16="http://schemas.microsoft.com/office/drawing/2014/main" val="2511198421"/>
                    </a:ext>
                  </a:extLst>
                </a:gridCol>
              </a:tblGrid>
              <a:tr h="4611757">
                <a:tc>
                  <a:txBody>
                    <a:bodyPr/>
                    <a:lstStyle/>
                    <a:p>
                      <a:endParaRPr lang="en-US" dirty="0"/>
                    </a:p>
                  </a:txBody>
                  <a:tcPr>
                    <a:lnL w="12700" cmpd="sng">
                      <a:solidFill>
                        <a:srgbClr val="FFFF00"/>
                      </a:solidFill>
                      <a:prstDash val="solid"/>
                    </a:lnL>
                    <a:lnR w="12700" cmpd="sng">
                      <a:solidFill>
                        <a:srgbClr val="FFFF00"/>
                      </a:solidFill>
                      <a:prstDash val="solid"/>
                    </a:lnR>
                    <a:lnT w="12700" cmpd="sng">
                      <a:solidFill>
                        <a:srgbClr val="FFFF00"/>
                      </a:solidFill>
                      <a:prstDash val="solid"/>
                    </a:lnT>
                    <a:lnB w="12700" cmpd="sng">
                      <a:solidFill>
                        <a:srgbClr val="FFFF00"/>
                      </a:solidFill>
                      <a:prstDash val="solid"/>
                    </a:lnB>
                  </a:tcPr>
                </a:tc>
                <a:extLst>
                  <a:ext uri="{0D108BD9-81ED-4DB2-BD59-A6C34878D82A}">
                    <a16:rowId xmlns:a16="http://schemas.microsoft.com/office/drawing/2014/main" val="2917121939"/>
                  </a:ext>
                </a:extLst>
              </a:tr>
            </a:tbl>
          </a:graphicData>
        </a:graphic>
      </p:graphicFrame>
    </p:spTree>
    <p:extLst>
      <p:ext uri="{BB962C8B-B14F-4D97-AF65-F5344CB8AC3E}">
        <p14:creationId xmlns:p14="http://schemas.microsoft.com/office/powerpoint/2010/main" val="3796411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9886F-DAF2-4B64-A8EB-B38993C3421C}"/>
              </a:ext>
            </a:extLst>
          </p:cNvPr>
          <p:cNvSpPr>
            <a:spLocks noGrp="1"/>
          </p:cNvSpPr>
          <p:nvPr>
            <p:ph type="title"/>
          </p:nvPr>
        </p:nvSpPr>
        <p:spPr/>
        <p:txBody>
          <a:bodyPr>
            <a:normAutofit/>
          </a:bodyPr>
          <a:lstStyle/>
          <a:p>
            <a:r>
              <a:rPr lang="en-US" sz="4800" b="1" dirty="0"/>
              <a:t>Data - Preprocessing</a:t>
            </a:r>
          </a:p>
        </p:txBody>
      </p:sp>
      <p:pic>
        <p:nvPicPr>
          <p:cNvPr id="4" name="Content Placeholder 3">
            <a:extLst>
              <a:ext uri="{FF2B5EF4-FFF2-40B4-BE49-F238E27FC236}">
                <a16:creationId xmlns:a16="http://schemas.microsoft.com/office/drawing/2014/main" id="{582075A0-FFF4-435F-AA48-0F0C84FCAAE1}"/>
              </a:ext>
            </a:extLst>
          </p:cNvPr>
          <p:cNvPicPr>
            <a:picLocks noGrp="1" noChangeAspect="1"/>
          </p:cNvPicPr>
          <p:nvPr>
            <p:ph idx="1"/>
          </p:nvPr>
        </p:nvPicPr>
        <p:blipFill>
          <a:blip r:embed="rId2"/>
          <a:stretch>
            <a:fillRect/>
          </a:stretch>
        </p:blipFill>
        <p:spPr>
          <a:xfrm>
            <a:off x="1147762" y="1877219"/>
            <a:ext cx="9896475" cy="4248150"/>
          </a:xfrm>
          <a:prstGeom prst="rect">
            <a:avLst/>
          </a:prstGeom>
        </p:spPr>
      </p:pic>
      <p:graphicFrame>
        <p:nvGraphicFramePr>
          <p:cNvPr id="5" name="Table 4">
            <a:extLst>
              <a:ext uri="{FF2B5EF4-FFF2-40B4-BE49-F238E27FC236}">
                <a16:creationId xmlns:a16="http://schemas.microsoft.com/office/drawing/2014/main" id="{25394727-4B9F-487B-9A3E-A79BB023916F}"/>
              </a:ext>
            </a:extLst>
          </p:cNvPr>
          <p:cNvGraphicFramePr>
            <a:graphicFrameLocks noGrp="1"/>
          </p:cNvGraphicFramePr>
          <p:nvPr/>
        </p:nvGraphicFramePr>
        <p:xfrm>
          <a:off x="1139252" y="1888761"/>
          <a:ext cx="9878518" cy="4332157"/>
        </p:xfrm>
        <a:graphic>
          <a:graphicData uri="http://schemas.openxmlformats.org/drawingml/2006/table">
            <a:tbl>
              <a:tblPr/>
              <a:tblGrid>
                <a:gridCol w="9878518">
                  <a:extLst>
                    <a:ext uri="{9D8B030D-6E8A-4147-A177-3AD203B41FA5}">
                      <a16:colId xmlns:a16="http://schemas.microsoft.com/office/drawing/2014/main" val="1574698769"/>
                    </a:ext>
                  </a:extLst>
                </a:gridCol>
              </a:tblGrid>
              <a:tr h="4332157">
                <a:tc>
                  <a:txBody>
                    <a:bodyPr/>
                    <a:lstStyle/>
                    <a:p>
                      <a:endParaRPr lang="en-US" dirty="0"/>
                    </a:p>
                  </a:txBody>
                  <a:tcPr>
                    <a:lnL w="57150" cmpd="sng">
                      <a:solidFill>
                        <a:srgbClr val="FFFF00"/>
                      </a:solidFill>
                      <a:prstDash val="solid"/>
                    </a:lnL>
                    <a:lnR w="57150" cmpd="sng">
                      <a:solidFill>
                        <a:srgbClr val="FFFF00"/>
                      </a:solidFill>
                      <a:prstDash val="solid"/>
                    </a:lnR>
                    <a:lnT w="57150" cmpd="sng">
                      <a:solidFill>
                        <a:srgbClr val="FFFF00"/>
                      </a:solidFill>
                      <a:prstDash val="solid"/>
                    </a:lnT>
                    <a:lnB w="57150" cmpd="sng">
                      <a:solidFill>
                        <a:srgbClr val="FFFF00"/>
                      </a:solidFill>
                      <a:prstDash val="solid"/>
                    </a:lnB>
                  </a:tcPr>
                </a:tc>
                <a:extLst>
                  <a:ext uri="{0D108BD9-81ED-4DB2-BD59-A6C34878D82A}">
                    <a16:rowId xmlns:a16="http://schemas.microsoft.com/office/drawing/2014/main" val="3357173819"/>
                  </a:ext>
                </a:extLst>
              </a:tr>
            </a:tbl>
          </a:graphicData>
        </a:graphic>
      </p:graphicFrame>
    </p:spTree>
    <p:extLst>
      <p:ext uri="{BB962C8B-B14F-4D97-AF65-F5344CB8AC3E}">
        <p14:creationId xmlns:p14="http://schemas.microsoft.com/office/powerpoint/2010/main" val="1038245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8AB43-3678-4404-A2DF-C4163A436A8C}"/>
              </a:ext>
            </a:extLst>
          </p:cNvPr>
          <p:cNvSpPr>
            <a:spLocks noGrp="1"/>
          </p:cNvSpPr>
          <p:nvPr>
            <p:ph type="title"/>
          </p:nvPr>
        </p:nvSpPr>
        <p:spPr/>
        <p:txBody>
          <a:bodyPr/>
          <a:lstStyle/>
          <a:p>
            <a:r>
              <a:rPr lang="en-US" b="1" dirty="0"/>
              <a:t>Team Members</a:t>
            </a:r>
          </a:p>
        </p:txBody>
      </p:sp>
      <p:pic>
        <p:nvPicPr>
          <p:cNvPr id="5" name="Content Placeholder 4" descr="A person wearing a blue shirt and smiling at the camera&#10;&#10;Description automatically generated">
            <a:extLst>
              <a:ext uri="{FF2B5EF4-FFF2-40B4-BE49-F238E27FC236}">
                <a16:creationId xmlns:a16="http://schemas.microsoft.com/office/drawing/2014/main" id="{A86546BA-FEE5-4AD3-84D5-994A7E7CE8A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1222794" y="1780962"/>
            <a:ext cx="2374558" cy="3331365"/>
          </a:xfrm>
          <a:ln w="76200">
            <a:solidFill>
              <a:srgbClr val="FFC000"/>
            </a:solidFill>
          </a:ln>
        </p:spPr>
      </p:pic>
      <p:sp>
        <p:nvSpPr>
          <p:cNvPr id="6" name="TextBox 5">
            <a:extLst>
              <a:ext uri="{FF2B5EF4-FFF2-40B4-BE49-F238E27FC236}">
                <a16:creationId xmlns:a16="http://schemas.microsoft.com/office/drawing/2014/main" id="{A01E3FCA-9971-4CB3-B787-ECA08B37A52E}"/>
              </a:ext>
            </a:extLst>
          </p:cNvPr>
          <p:cNvSpPr txBox="1"/>
          <p:nvPr/>
        </p:nvSpPr>
        <p:spPr>
          <a:xfrm>
            <a:off x="1132987" y="5361020"/>
            <a:ext cx="2374558" cy="369332"/>
          </a:xfrm>
          <a:prstGeom prst="rect">
            <a:avLst/>
          </a:prstGeom>
          <a:noFill/>
        </p:spPr>
        <p:txBody>
          <a:bodyPr wrap="square" rtlCol="0">
            <a:spAutoFit/>
          </a:bodyPr>
          <a:lstStyle/>
          <a:p>
            <a:pPr algn="ctr"/>
            <a:r>
              <a:rPr lang="en-US" dirty="0"/>
              <a:t>Jacob </a:t>
            </a:r>
            <a:r>
              <a:rPr lang="en-US" dirty="0" err="1"/>
              <a:t>Slayter</a:t>
            </a:r>
            <a:endParaRPr lang="en-US" dirty="0"/>
          </a:p>
        </p:txBody>
      </p:sp>
      <p:pic>
        <p:nvPicPr>
          <p:cNvPr id="3" name="Picture 2">
            <a:extLst>
              <a:ext uri="{FF2B5EF4-FFF2-40B4-BE49-F238E27FC236}">
                <a16:creationId xmlns:a16="http://schemas.microsoft.com/office/drawing/2014/main" id="{6287890D-5E12-46A6-87A1-1106CEC5582C}"/>
              </a:ext>
            </a:extLst>
          </p:cNvPr>
          <p:cNvPicPr>
            <a:picLocks noChangeAspect="1"/>
          </p:cNvPicPr>
          <p:nvPr/>
        </p:nvPicPr>
        <p:blipFill>
          <a:blip r:embed="rId3"/>
          <a:stretch>
            <a:fillRect/>
          </a:stretch>
        </p:blipFill>
        <p:spPr>
          <a:xfrm>
            <a:off x="4227226" y="1763317"/>
            <a:ext cx="2904279" cy="3297974"/>
          </a:xfrm>
          <a:prstGeom prst="rect">
            <a:avLst/>
          </a:prstGeom>
        </p:spPr>
      </p:pic>
      <p:graphicFrame>
        <p:nvGraphicFramePr>
          <p:cNvPr id="4" name="Table 3">
            <a:extLst>
              <a:ext uri="{FF2B5EF4-FFF2-40B4-BE49-F238E27FC236}">
                <a16:creationId xmlns:a16="http://schemas.microsoft.com/office/drawing/2014/main" id="{90620B32-D53D-477E-A0E7-B707BFF28720}"/>
              </a:ext>
            </a:extLst>
          </p:cNvPr>
          <p:cNvGraphicFramePr>
            <a:graphicFrameLocks noGrp="1"/>
          </p:cNvGraphicFramePr>
          <p:nvPr>
            <p:extLst>
              <p:ext uri="{D42A27DB-BD31-4B8C-83A1-F6EECF244321}">
                <p14:modId xmlns:p14="http://schemas.microsoft.com/office/powerpoint/2010/main" val="1624505275"/>
              </p:ext>
            </p:extLst>
          </p:nvPr>
        </p:nvGraphicFramePr>
        <p:xfrm>
          <a:off x="4227227" y="1763317"/>
          <a:ext cx="2904278" cy="3297973"/>
        </p:xfrm>
        <a:graphic>
          <a:graphicData uri="http://schemas.openxmlformats.org/drawingml/2006/table">
            <a:tbl>
              <a:tblPr/>
              <a:tblGrid>
                <a:gridCol w="2904278">
                  <a:extLst>
                    <a:ext uri="{9D8B030D-6E8A-4147-A177-3AD203B41FA5}">
                      <a16:colId xmlns:a16="http://schemas.microsoft.com/office/drawing/2014/main" val="3631903882"/>
                    </a:ext>
                  </a:extLst>
                </a:gridCol>
              </a:tblGrid>
              <a:tr h="32979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txBody>
                  <a:tcPr>
                    <a:lnL w="57150" cmpd="sng">
                      <a:solidFill>
                        <a:srgbClr val="FFFF00"/>
                      </a:solidFill>
                      <a:prstDash val="solid"/>
                    </a:lnL>
                    <a:lnR w="57150" cmpd="sng">
                      <a:solidFill>
                        <a:srgbClr val="FFFF00"/>
                      </a:solidFill>
                      <a:prstDash val="solid"/>
                    </a:lnR>
                    <a:lnT w="57150" cmpd="sng">
                      <a:solidFill>
                        <a:srgbClr val="FFFF00"/>
                      </a:solidFill>
                      <a:prstDash val="solid"/>
                    </a:lnT>
                    <a:lnB w="57150" cmpd="sng">
                      <a:solidFill>
                        <a:srgbClr val="FFFF00"/>
                      </a:solidFill>
                      <a:prstDash val="solid"/>
                    </a:lnB>
                  </a:tcPr>
                </a:tc>
                <a:extLst>
                  <a:ext uri="{0D108BD9-81ED-4DB2-BD59-A6C34878D82A}">
                    <a16:rowId xmlns:a16="http://schemas.microsoft.com/office/drawing/2014/main" val="3435472277"/>
                  </a:ext>
                </a:extLst>
              </a:tr>
            </a:tbl>
          </a:graphicData>
        </a:graphic>
      </p:graphicFrame>
      <p:sp>
        <p:nvSpPr>
          <p:cNvPr id="7" name="TextBox 6">
            <a:extLst>
              <a:ext uri="{FF2B5EF4-FFF2-40B4-BE49-F238E27FC236}">
                <a16:creationId xmlns:a16="http://schemas.microsoft.com/office/drawing/2014/main" id="{4354BE56-AB03-4D42-A898-5176C9BF5BB4}"/>
              </a:ext>
            </a:extLst>
          </p:cNvPr>
          <p:cNvSpPr txBox="1"/>
          <p:nvPr/>
        </p:nvSpPr>
        <p:spPr>
          <a:xfrm>
            <a:off x="4287187" y="5373972"/>
            <a:ext cx="2938072" cy="369332"/>
          </a:xfrm>
          <a:prstGeom prst="rect">
            <a:avLst/>
          </a:prstGeom>
          <a:noFill/>
        </p:spPr>
        <p:txBody>
          <a:bodyPr wrap="square" rtlCol="0">
            <a:spAutoFit/>
          </a:bodyPr>
          <a:lstStyle/>
          <a:p>
            <a:r>
              <a:rPr lang="en-US" dirty="0"/>
              <a:t>         Ramya K Vannappa</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rot="16200000">
            <a:off x="7533688" y="2136874"/>
            <a:ext cx="3443232" cy="250767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2283297964"/>
              </p:ext>
            </p:extLst>
          </p:nvPr>
        </p:nvGraphicFramePr>
        <p:xfrm>
          <a:off x="8027780" y="1690686"/>
          <a:ext cx="2507673" cy="3421639"/>
        </p:xfrm>
        <a:graphic>
          <a:graphicData uri="http://schemas.openxmlformats.org/drawingml/2006/table">
            <a:tbl>
              <a:tblPr/>
              <a:tblGrid>
                <a:gridCol w="2507673">
                  <a:extLst>
                    <a:ext uri="{9D8B030D-6E8A-4147-A177-3AD203B41FA5}">
                      <a16:colId xmlns:a16="http://schemas.microsoft.com/office/drawing/2014/main" val="3844400882"/>
                    </a:ext>
                  </a:extLst>
                </a:gridCol>
              </a:tblGrid>
              <a:tr h="3421639">
                <a:tc>
                  <a:txBody>
                    <a:bodyPr/>
                    <a:lstStyle/>
                    <a:p>
                      <a:endParaRPr lang="en-US" dirty="0"/>
                    </a:p>
                  </a:txBody>
                  <a:tcPr>
                    <a:lnL w="12700" cmpd="sng">
                      <a:solidFill>
                        <a:srgbClr val="FFFF00"/>
                      </a:solidFill>
                      <a:prstDash val="solid"/>
                    </a:lnL>
                    <a:lnR w="12700" cmpd="sng">
                      <a:solidFill>
                        <a:srgbClr val="FFFF00"/>
                      </a:solidFill>
                      <a:prstDash val="solid"/>
                    </a:lnR>
                    <a:lnT w="12700" cmpd="sng">
                      <a:solidFill>
                        <a:srgbClr val="FFFF00"/>
                      </a:solidFill>
                      <a:prstDash val="solid"/>
                    </a:lnT>
                    <a:lnB w="12700" cmpd="sng">
                      <a:solidFill>
                        <a:srgbClr val="FFFF00"/>
                      </a:solidFill>
                      <a:prstDash val="solid"/>
                    </a:lnB>
                  </a:tcPr>
                </a:tc>
                <a:extLst>
                  <a:ext uri="{0D108BD9-81ED-4DB2-BD59-A6C34878D82A}">
                    <a16:rowId xmlns:a16="http://schemas.microsoft.com/office/drawing/2014/main" val="2147938719"/>
                  </a:ext>
                </a:extLst>
              </a:tr>
            </a:tbl>
          </a:graphicData>
        </a:graphic>
      </p:graphicFrame>
      <p:graphicFrame>
        <p:nvGraphicFramePr>
          <p:cNvPr id="10" name="Table 9">
            <a:extLst>
              <a:ext uri="{FF2B5EF4-FFF2-40B4-BE49-F238E27FC236}">
                <a16:creationId xmlns:a16="http://schemas.microsoft.com/office/drawing/2014/main" id="{90620B32-D53D-477E-A0E7-B707BFF28720}"/>
              </a:ext>
            </a:extLst>
          </p:cNvPr>
          <p:cNvGraphicFramePr>
            <a:graphicFrameLocks noGrp="1"/>
          </p:cNvGraphicFramePr>
          <p:nvPr>
            <p:extLst>
              <p:ext uri="{D42A27DB-BD31-4B8C-83A1-F6EECF244321}">
                <p14:modId xmlns:p14="http://schemas.microsoft.com/office/powerpoint/2010/main" val="2153440353"/>
              </p:ext>
            </p:extLst>
          </p:nvPr>
        </p:nvGraphicFramePr>
        <p:xfrm>
          <a:off x="8002484" y="1690687"/>
          <a:ext cx="2507673" cy="3443232"/>
        </p:xfrm>
        <a:graphic>
          <a:graphicData uri="http://schemas.openxmlformats.org/drawingml/2006/table">
            <a:tbl>
              <a:tblPr/>
              <a:tblGrid>
                <a:gridCol w="2507673">
                  <a:extLst>
                    <a:ext uri="{9D8B030D-6E8A-4147-A177-3AD203B41FA5}">
                      <a16:colId xmlns:a16="http://schemas.microsoft.com/office/drawing/2014/main" val="3631903882"/>
                    </a:ext>
                  </a:extLst>
                </a:gridCol>
              </a:tblGrid>
              <a:tr h="3443232">
                <a:tc>
                  <a:txBody>
                    <a:bodyPr/>
                    <a:lstStyle/>
                    <a:p>
                      <a:endParaRPr lang="en-US" dirty="0"/>
                    </a:p>
                  </a:txBody>
                  <a:tcPr>
                    <a:lnL w="57150" cmpd="sng">
                      <a:solidFill>
                        <a:srgbClr val="FFFF00"/>
                      </a:solidFill>
                      <a:prstDash val="solid"/>
                    </a:lnL>
                    <a:lnR w="57150" cmpd="sng">
                      <a:solidFill>
                        <a:srgbClr val="FFFF00"/>
                      </a:solidFill>
                      <a:prstDash val="solid"/>
                    </a:lnR>
                    <a:lnT w="57150" cmpd="sng">
                      <a:solidFill>
                        <a:srgbClr val="FFFF00"/>
                      </a:solidFill>
                      <a:prstDash val="solid"/>
                    </a:lnT>
                    <a:lnB w="57150" cmpd="sng">
                      <a:solidFill>
                        <a:srgbClr val="FFFF00"/>
                      </a:solidFill>
                      <a:prstDash val="solid"/>
                    </a:lnB>
                  </a:tcPr>
                </a:tc>
                <a:extLst>
                  <a:ext uri="{0D108BD9-81ED-4DB2-BD59-A6C34878D82A}">
                    <a16:rowId xmlns:a16="http://schemas.microsoft.com/office/drawing/2014/main" val="3435472277"/>
                  </a:ext>
                </a:extLst>
              </a:tr>
            </a:tbl>
          </a:graphicData>
        </a:graphic>
      </p:graphicFrame>
      <p:sp>
        <p:nvSpPr>
          <p:cNvPr id="11" name="TextBox 10">
            <a:extLst>
              <a:ext uri="{FF2B5EF4-FFF2-40B4-BE49-F238E27FC236}">
                <a16:creationId xmlns:a16="http://schemas.microsoft.com/office/drawing/2014/main" id="{4354BE56-AB03-4D42-A898-5176C9BF5BB4}"/>
              </a:ext>
            </a:extLst>
          </p:cNvPr>
          <p:cNvSpPr txBox="1"/>
          <p:nvPr/>
        </p:nvSpPr>
        <p:spPr>
          <a:xfrm>
            <a:off x="7750083" y="5361020"/>
            <a:ext cx="2938072" cy="369332"/>
          </a:xfrm>
          <a:prstGeom prst="rect">
            <a:avLst/>
          </a:prstGeom>
          <a:noFill/>
        </p:spPr>
        <p:txBody>
          <a:bodyPr wrap="square" rtlCol="0">
            <a:spAutoFit/>
          </a:bodyPr>
          <a:lstStyle/>
          <a:p>
            <a:pPr algn="ctr"/>
            <a:r>
              <a:rPr lang="en-US" dirty="0"/>
              <a:t>Asad Rahman</a:t>
            </a:r>
          </a:p>
        </p:txBody>
      </p:sp>
      <p:graphicFrame>
        <p:nvGraphicFramePr>
          <p:cNvPr id="14" name="Table 13">
            <a:extLst>
              <a:ext uri="{FF2B5EF4-FFF2-40B4-BE49-F238E27FC236}">
                <a16:creationId xmlns:a16="http://schemas.microsoft.com/office/drawing/2014/main" id="{90620B32-D53D-477E-A0E7-B707BFF28720}"/>
              </a:ext>
            </a:extLst>
          </p:cNvPr>
          <p:cNvGraphicFramePr>
            <a:graphicFrameLocks noGrp="1"/>
          </p:cNvGraphicFramePr>
          <p:nvPr>
            <p:extLst>
              <p:ext uri="{D42A27DB-BD31-4B8C-83A1-F6EECF244321}">
                <p14:modId xmlns:p14="http://schemas.microsoft.com/office/powerpoint/2010/main" val="3074206150"/>
              </p:ext>
            </p:extLst>
          </p:nvPr>
        </p:nvGraphicFramePr>
        <p:xfrm>
          <a:off x="1177063" y="1730829"/>
          <a:ext cx="2456044" cy="3441245"/>
        </p:xfrm>
        <a:graphic>
          <a:graphicData uri="http://schemas.openxmlformats.org/drawingml/2006/table">
            <a:tbl>
              <a:tblPr/>
              <a:tblGrid>
                <a:gridCol w="2456044">
                  <a:extLst>
                    <a:ext uri="{9D8B030D-6E8A-4147-A177-3AD203B41FA5}">
                      <a16:colId xmlns:a16="http://schemas.microsoft.com/office/drawing/2014/main" val="3631903882"/>
                    </a:ext>
                  </a:extLst>
                </a:gridCol>
              </a:tblGrid>
              <a:tr h="344124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txBody>
                  <a:tcPr>
                    <a:lnL w="57150" cmpd="sng">
                      <a:solidFill>
                        <a:srgbClr val="FFFF00"/>
                      </a:solidFill>
                      <a:prstDash val="solid"/>
                    </a:lnL>
                    <a:lnR w="57150" cmpd="sng">
                      <a:solidFill>
                        <a:srgbClr val="FFFF00"/>
                      </a:solidFill>
                      <a:prstDash val="solid"/>
                    </a:lnR>
                    <a:lnT w="57150" cmpd="sng">
                      <a:solidFill>
                        <a:srgbClr val="FFFF00"/>
                      </a:solidFill>
                      <a:prstDash val="solid"/>
                    </a:lnT>
                    <a:lnB w="57150" cmpd="sng">
                      <a:solidFill>
                        <a:srgbClr val="FFFF00"/>
                      </a:solidFill>
                      <a:prstDash val="solid"/>
                    </a:lnB>
                  </a:tcPr>
                </a:tc>
                <a:extLst>
                  <a:ext uri="{0D108BD9-81ED-4DB2-BD59-A6C34878D82A}">
                    <a16:rowId xmlns:a16="http://schemas.microsoft.com/office/drawing/2014/main" val="3435472277"/>
                  </a:ext>
                </a:extLst>
              </a:tr>
            </a:tbl>
          </a:graphicData>
        </a:graphic>
      </p:graphicFrame>
    </p:spTree>
    <p:extLst>
      <p:ext uri="{BB962C8B-B14F-4D97-AF65-F5344CB8AC3E}">
        <p14:creationId xmlns:p14="http://schemas.microsoft.com/office/powerpoint/2010/main" val="1162868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CFD9-4C5C-44AA-8466-A5EAAF94A781}"/>
              </a:ext>
            </a:extLst>
          </p:cNvPr>
          <p:cNvSpPr>
            <a:spLocks noGrp="1"/>
          </p:cNvSpPr>
          <p:nvPr>
            <p:ph type="title"/>
          </p:nvPr>
        </p:nvSpPr>
        <p:spPr>
          <a:xfrm>
            <a:off x="5296874" y="1076324"/>
            <a:ext cx="6272784" cy="864631"/>
          </a:xfrm>
        </p:spPr>
        <p:txBody>
          <a:bodyPr anchor="b">
            <a:normAutofit/>
          </a:bodyPr>
          <a:lstStyle/>
          <a:p>
            <a:r>
              <a:rPr lang="en-US" sz="4800" b="1" u="sng" dirty="0"/>
              <a:t>Modeling</a:t>
            </a:r>
          </a:p>
        </p:txBody>
      </p:sp>
      <p:pic>
        <p:nvPicPr>
          <p:cNvPr id="4" name="Content Placeholder 3">
            <a:extLst>
              <a:ext uri="{FF2B5EF4-FFF2-40B4-BE49-F238E27FC236}">
                <a16:creationId xmlns:a16="http://schemas.microsoft.com/office/drawing/2014/main" id="{A4726C29-D10F-447E-86FB-BC8B6D10FB9C}"/>
              </a:ext>
            </a:extLst>
          </p:cNvPr>
          <p:cNvPicPr>
            <a:picLocks noChangeAspect="1"/>
          </p:cNvPicPr>
          <p:nvPr/>
        </p:nvPicPr>
        <p:blipFill>
          <a:blip r:embed="rId2"/>
          <a:stretch>
            <a:fillRect/>
          </a:stretch>
        </p:blipFill>
        <p:spPr>
          <a:xfrm>
            <a:off x="1808737" y="309660"/>
            <a:ext cx="1594030" cy="5871684"/>
          </a:xfrm>
          <a:prstGeom prst="rect">
            <a:avLst/>
          </a:prstGeom>
        </p:spPr>
      </p:pic>
      <p:sp>
        <p:nvSpPr>
          <p:cNvPr id="7" name="Rectangle 6">
            <a:extLst>
              <a:ext uri="{FF2B5EF4-FFF2-40B4-BE49-F238E27FC236}">
                <a16:creationId xmlns:a16="http://schemas.microsoft.com/office/drawing/2014/main" id="{C4AE16E4-4616-4519-BEA7-97AB349F686C}"/>
              </a:ext>
            </a:extLst>
          </p:cNvPr>
          <p:cNvSpPr/>
          <p:nvPr/>
        </p:nvSpPr>
        <p:spPr>
          <a:xfrm>
            <a:off x="5416060" y="3049635"/>
            <a:ext cx="2588457" cy="30245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384048" indent="-384048">
              <a:lnSpc>
                <a:spcPct val="94000"/>
              </a:lnSpc>
              <a:spcBef>
                <a:spcPts val="1000"/>
              </a:spcBef>
              <a:spcAft>
                <a:spcPts val="200"/>
              </a:spcAft>
              <a:buFont typeface="Franklin Gothic Book" panose="020B0503020102020204" pitchFamily="34" charset="0"/>
              <a:buChar char="■"/>
            </a:pPr>
            <a:r>
              <a:rPr lang="en-US" dirty="0">
                <a:solidFill>
                  <a:schemeClr val="tx2"/>
                </a:solidFill>
              </a:rPr>
              <a:t>Decision Tree</a:t>
            </a:r>
          </a:p>
          <a:p>
            <a:pPr marL="384048" indent="-384048">
              <a:lnSpc>
                <a:spcPct val="94000"/>
              </a:lnSpc>
              <a:spcBef>
                <a:spcPts val="1000"/>
              </a:spcBef>
              <a:spcAft>
                <a:spcPts val="200"/>
              </a:spcAft>
              <a:buFont typeface="Franklin Gothic Book" panose="020B0503020102020204" pitchFamily="34" charset="0"/>
              <a:buChar char="■"/>
            </a:pPr>
            <a:r>
              <a:rPr lang="en-US" dirty="0">
                <a:solidFill>
                  <a:schemeClr val="tx2"/>
                </a:solidFill>
              </a:rPr>
              <a:t>Random Forest</a:t>
            </a:r>
          </a:p>
          <a:p>
            <a:pPr marL="384048" indent="-384048">
              <a:lnSpc>
                <a:spcPct val="94000"/>
              </a:lnSpc>
              <a:spcBef>
                <a:spcPts val="1000"/>
              </a:spcBef>
              <a:spcAft>
                <a:spcPts val="200"/>
              </a:spcAft>
              <a:buFont typeface="Franklin Gothic Book" panose="020B0503020102020204" pitchFamily="34" charset="0"/>
              <a:buChar char="■"/>
            </a:pPr>
            <a:r>
              <a:rPr lang="en-US" dirty="0">
                <a:solidFill>
                  <a:schemeClr val="tx2"/>
                </a:solidFill>
              </a:rPr>
              <a:t>Naïve Bayes</a:t>
            </a:r>
          </a:p>
          <a:p>
            <a:pPr marL="384048" indent="-384048">
              <a:lnSpc>
                <a:spcPct val="94000"/>
              </a:lnSpc>
              <a:spcBef>
                <a:spcPts val="1000"/>
              </a:spcBef>
              <a:spcAft>
                <a:spcPts val="200"/>
              </a:spcAft>
              <a:buFont typeface="Franklin Gothic Book" panose="020B0503020102020204" pitchFamily="34" charset="0"/>
              <a:buChar char="■"/>
            </a:pPr>
            <a:r>
              <a:rPr lang="en-US" dirty="0">
                <a:solidFill>
                  <a:schemeClr val="tx2"/>
                </a:solidFill>
              </a:rPr>
              <a:t>ANN </a:t>
            </a:r>
          </a:p>
          <a:p>
            <a:pPr marL="384048" indent="-384048">
              <a:lnSpc>
                <a:spcPct val="94000"/>
              </a:lnSpc>
              <a:spcBef>
                <a:spcPts val="1000"/>
              </a:spcBef>
              <a:spcAft>
                <a:spcPts val="200"/>
              </a:spcAft>
              <a:buFont typeface="Franklin Gothic Book" panose="020B0503020102020204" pitchFamily="34" charset="0"/>
              <a:buChar char="■"/>
            </a:pPr>
            <a:r>
              <a:rPr lang="en-US" dirty="0">
                <a:solidFill>
                  <a:schemeClr val="tx2"/>
                </a:solidFill>
              </a:rPr>
              <a:t>Logistic Regression</a:t>
            </a:r>
          </a:p>
          <a:p>
            <a:pPr marL="384048" indent="-384048">
              <a:lnSpc>
                <a:spcPct val="94000"/>
              </a:lnSpc>
              <a:spcBef>
                <a:spcPts val="1000"/>
              </a:spcBef>
              <a:spcAft>
                <a:spcPts val="200"/>
              </a:spcAft>
              <a:buFont typeface="Franklin Gothic Book" panose="020B0503020102020204" pitchFamily="34" charset="0"/>
              <a:buChar char="■"/>
            </a:pPr>
            <a:r>
              <a:rPr lang="en-US" dirty="0">
                <a:solidFill>
                  <a:schemeClr val="tx2"/>
                </a:solidFill>
              </a:rPr>
              <a:t>KNN</a:t>
            </a:r>
          </a:p>
          <a:p>
            <a:pPr algn="ctr"/>
            <a:endParaRPr lang="en-US" dirty="0"/>
          </a:p>
        </p:txBody>
      </p:sp>
      <p:graphicFrame>
        <p:nvGraphicFramePr>
          <p:cNvPr id="12" name="Table 11">
            <a:extLst>
              <a:ext uri="{FF2B5EF4-FFF2-40B4-BE49-F238E27FC236}">
                <a16:creationId xmlns:a16="http://schemas.microsoft.com/office/drawing/2014/main" id="{68A57DD7-5010-487E-A8B6-4395F086A0D8}"/>
              </a:ext>
            </a:extLst>
          </p:cNvPr>
          <p:cNvGraphicFramePr>
            <a:graphicFrameLocks noGrp="1"/>
          </p:cNvGraphicFramePr>
          <p:nvPr/>
        </p:nvGraphicFramePr>
        <p:xfrm>
          <a:off x="1800665" y="281354"/>
          <a:ext cx="1702190" cy="5908431"/>
        </p:xfrm>
        <a:graphic>
          <a:graphicData uri="http://schemas.openxmlformats.org/drawingml/2006/table">
            <a:tbl>
              <a:tblPr/>
              <a:tblGrid>
                <a:gridCol w="1702190">
                  <a:extLst>
                    <a:ext uri="{9D8B030D-6E8A-4147-A177-3AD203B41FA5}">
                      <a16:colId xmlns:a16="http://schemas.microsoft.com/office/drawing/2014/main" val="1344741532"/>
                    </a:ext>
                  </a:extLst>
                </a:gridCol>
              </a:tblGrid>
              <a:tr h="5908431">
                <a:tc>
                  <a:txBody>
                    <a:bodyPr/>
                    <a:lstStyle/>
                    <a:p>
                      <a:endParaRPr lang="en-US" dirty="0"/>
                    </a:p>
                  </a:txBody>
                  <a:tcPr>
                    <a:lnL w="57150" cmpd="sng">
                      <a:solidFill>
                        <a:srgbClr val="FFFF00"/>
                      </a:solidFill>
                      <a:prstDash val="solid"/>
                    </a:lnL>
                    <a:lnR w="57150" cmpd="sng">
                      <a:solidFill>
                        <a:srgbClr val="FFFF00"/>
                      </a:solidFill>
                      <a:prstDash val="solid"/>
                    </a:lnR>
                    <a:lnT w="57150" cmpd="sng">
                      <a:solidFill>
                        <a:srgbClr val="FFFF00"/>
                      </a:solidFill>
                      <a:prstDash val="solid"/>
                    </a:lnT>
                    <a:lnB w="57150" cmpd="sng">
                      <a:solidFill>
                        <a:srgbClr val="FFFF00"/>
                      </a:solidFill>
                      <a:prstDash val="solid"/>
                    </a:lnB>
                  </a:tcPr>
                </a:tc>
                <a:extLst>
                  <a:ext uri="{0D108BD9-81ED-4DB2-BD59-A6C34878D82A}">
                    <a16:rowId xmlns:a16="http://schemas.microsoft.com/office/drawing/2014/main" val="3216664922"/>
                  </a:ext>
                </a:extLst>
              </a:tr>
            </a:tbl>
          </a:graphicData>
        </a:graphic>
      </p:graphicFrame>
      <p:graphicFrame>
        <p:nvGraphicFramePr>
          <p:cNvPr id="14" name="Table 13">
            <a:extLst>
              <a:ext uri="{FF2B5EF4-FFF2-40B4-BE49-F238E27FC236}">
                <a16:creationId xmlns:a16="http://schemas.microsoft.com/office/drawing/2014/main" id="{FD0D5124-F769-46AD-91A9-4DD52FD9BA4B}"/>
              </a:ext>
            </a:extLst>
          </p:cNvPr>
          <p:cNvGraphicFramePr>
            <a:graphicFrameLocks noGrp="1"/>
          </p:cNvGraphicFramePr>
          <p:nvPr/>
        </p:nvGraphicFramePr>
        <p:xfrm>
          <a:off x="5444197" y="3052689"/>
          <a:ext cx="2560320" cy="3021499"/>
        </p:xfrm>
        <a:graphic>
          <a:graphicData uri="http://schemas.openxmlformats.org/drawingml/2006/table">
            <a:tbl>
              <a:tblPr/>
              <a:tblGrid>
                <a:gridCol w="2560320">
                  <a:extLst>
                    <a:ext uri="{9D8B030D-6E8A-4147-A177-3AD203B41FA5}">
                      <a16:colId xmlns:a16="http://schemas.microsoft.com/office/drawing/2014/main" val="1333825336"/>
                    </a:ext>
                  </a:extLst>
                </a:gridCol>
              </a:tblGrid>
              <a:tr h="3021499">
                <a:tc>
                  <a:txBody>
                    <a:bodyPr/>
                    <a:lstStyle/>
                    <a:p>
                      <a:endParaRPr lang="en-US" dirty="0"/>
                    </a:p>
                  </a:txBody>
                  <a:tcPr>
                    <a:lnL w="57150" cmpd="sng">
                      <a:solidFill>
                        <a:srgbClr val="FFFF00"/>
                      </a:solidFill>
                      <a:prstDash val="solid"/>
                    </a:lnL>
                    <a:lnR w="57150" cmpd="sng">
                      <a:solidFill>
                        <a:srgbClr val="FFFF00"/>
                      </a:solidFill>
                      <a:prstDash val="solid"/>
                    </a:lnR>
                    <a:lnT w="57150" cmpd="sng">
                      <a:solidFill>
                        <a:srgbClr val="FFFF00"/>
                      </a:solidFill>
                      <a:prstDash val="solid"/>
                    </a:lnT>
                    <a:lnB w="57150" cmpd="sng">
                      <a:solidFill>
                        <a:srgbClr val="FFFF00"/>
                      </a:solidFill>
                      <a:prstDash val="solid"/>
                    </a:lnB>
                  </a:tcPr>
                </a:tc>
                <a:extLst>
                  <a:ext uri="{0D108BD9-81ED-4DB2-BD59-A6C34878D82A}">
                    <a16:rowId xmlns:a16="http://schemas.microsoft.com/office/drawing/2014/main" val="2944905437"/>
                  </a:ext>
                </a:extLst>
              </a:tr>
            </a:tbl>
          </a:graphicData>
        </a:graphic>
      </p:graphicFrame>
      <p:pic>
        <p:nvPicPr>
          <p:cNvPr id="16" name="Picture 15">
            <a:extLst>
              <a:ext uri="{FF2B5EF4-FFF2-40B4-BE49-F238E27FC236}">
                <a16:creationId xmlns:a16="http://schemas.microsoft.com/office/drawing/2014/main" id="{9506607A-9934-48BC-B25A-89C42DB3775A}"/>
              </a:ext>
            </a:extLst>
          </p:cNvPr>
          <p:cNvPicPr>
            <a:picLocks noChangeAspect="1"/>
          </p:cNvPicPr>
          <p:nvPr/>
        </p:nvPicPr>
        <p:blipFill>
          <a:blip r:embed="rId3"/>
          <a:stretch>
            <a:fillRect/>
          </a:stretch>
        </p:blipFill>
        <p:spPr>
          <a:xfrm>
            <a:off x="8136547" y="3904172"/>
            <a:ext cx="3562350" cy="2114550"/>
          </a:xfrm>
          <a:prstGeom prst="rect">
            <a:avLst/>
          </a:prstGeom>
        </p:spPr>
      </p:pic>
    </p:spTree>
    <p:extLst>
      <p:ext uri="{BB962C8B-B14F-4D97-AF65-F5344CB8AC3E}">
        <p14:creationId xmlns:p14="http://schemas.microsoft.com/office/powerpoint/2010/main" val="3254382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ED465-D31D-4DC6-8828-2F522BF4F014}"/>
              </a:ext>
            </a:extLst>
          </p:cNvPr>
          <p:cNvSpPr>
            <a:spLocks noGrp="1"/>
          </p:cNvSpPr>
          <p:nvPr>
            <p:ph type="title"/>
          </p:nvPr>
        </p:nvSpPr>
        <p:spPr/>
        <p:txBody>
          <a:bodyPr>
            <a:normAutofit/>
          </a:bodyPr>
          <a:lstStyle/>
          <a:p>
            <a:r>
              <a:rPr lang="en-US" sz="4800" b="1" u="sng" dirty="0"/>
              <a:t>Decision Tree</a:t>
            </a:r>
          </a:p>
        </p:txBody>
      </p:sp>
      <p:pic>
        <p:nvPicPr>
          <p:cNvPr id="4" name="Content Placeholder 3">
            <a:extLst>
              <a:ext uri="{FF2B5EF4-FFF2-40B4-BE49-F238E27FC236}">
                <a16:creationId xmlns:a16="http://schemas.microsoft.com/office/drawing/2014/main" id="{CD73C490-9F55-4E8E-984D-F279E55E05C7}"/>
              </a:ext>
            </a:extLst>
          </p:cNvPr>
          <p:cNvPicPr>
            <a:picLocks noGrp="1" noChangeAspect="1"/>
          </p:cNvPicPr>
          <p:nvPr>
            <p:ph idx="1"/>
          </p:nvPr>
        </p:nvPicPr>
        <p:blipFill>
          <a:blip r:embed="rId2"/>
          <a:stretch>
            <a:fillRect/>
          </a:stretch>
        </p:blipFill>
        <p:spPr>
          <a:xfrm>
            <a:off x="1364568" y="2405575"/>
            <a:ext cx="5843738" cy="2958751"/>
          </a:xfrm>
          <a:prstGeom prst="rect">
            <a:avLst/>
          </a:prstGeom>
        </p:spPr>
      </p:pic>
      <p:graphicFrame>
        <p:nvGraphicFramePr>
          <p:cNvPr id="5" name="Table 4">
            <a:extLst>
              <a:ext uri="{FF2B5EF4-FFF2-40B4-BE49-F238E27FC236}">
                <a16:creationId xmlns:a16="http://schemas.microsoft.com/office/drawing/2014/main" id="{0FA8769D-4093-4E16-96E2-AB7AE7B55F71}"/>
              </a:ext>
            </a:extLst>
          </p:cNvPr>
          <p:cNvGraphicFramePr>
            <a:graphicFrameLocks noGrp="1"/>
          </p:cNvGraphicFramePr>
          <p:nvPr/>
        </p:nvGraphicFramePr>
        <p:xfrm>
          <a:off x="1364568" y="1988746"/>
          <a:ext cx="5978768" cy="3750872"/>
        </p:xfrm>
        <a:graphic>
          <a:graphicData uri="http://schemas.openxmlformats.org/drawingml/2006/table">
            <a:tbl>
              <a:tblPr/>
              <a:tblGrid>
                <a:gridCol w="5978768">
                  <a:extLst>
                    <a:ext uri="{9D8B030D-6E8A-4147-A177-3AD203B41FA5}">
                      <a16:colId xmlns:a16="http://schemas.microsoft.com/office/drawing/2014/main" val="863552337"/>
                    </a:ext>
                  </a:extLst>
                </a:gridCol>
              </a:tblGrid>
              <a:tr h="3750872">
                <a:tc>
                  <a:txBody>
                    <a:bodyPr/>
                    <a:lstStyle/>
                    <a:p>
                      <a:endParaRPr lang="en-US" dirty="0"/>
                    </a:p>
                  </a:txBody>
                  <a:tcPr>
                    <a:lnL w="57150" cmpd="sng">
                      <a:solidFill>
                        <a:srgbClr val="FFFF00"/>
                      </a:solidFill>
                      <a:prstDash val="solid"/>
                    </a:lnL>
                    <a:lnR w="57150" cmpd="sng">
                      <a:solidFill>
                        <a:srgbClr val="FFFF00"/>
                      </a:solidFill>
                      <a:prstDash val="solid"/>
                    </a:lnR>
                    <a:lnT w="57150" cmpd="sng">
                      <a:solidFill>
                        <a:srgbClr val="FFFF00"/>
                      </a:solidFill>
                      <a:prstDash val="solid"/>
                    </a:lnT>
                    <a:lnB w="57150" cmpd="sng">
                      <a:solidFill>
                        <a:srgbClr val="FFFF00"/>
                      </a:solidFill>
                      <a:prstDash val="solid"/>
                    </a:lnB>
                  </a:tcPr>
                </a:tc>
                <a:extLst>
                  <a:ext uri="{0D108BD9-81ED-4DB2-BD59-A6C34878D82A}">
                    <a16:rowId xmlns:a16="http://schemas.microsoft.com/office/drawing/2014/main" val="2056681474"/>
                  </a:ext>
                </a:extLst>
              </a:tr>
            </a:tbl>
          </a:graphicData>
        </a:graphic>
      </p:graphicFrame>
      <p:pic>
        <p:nvPicPr>
          <p:cNvPr id="8" name="Picture 7">
            <a:extLst>
              <a:ext uri="{FF2B5EF4-FFF2-40B4-BE49-F238E27FC236}">
                <a16:creationId xmlns:a16="http://schemas.microsoft.com/office/drawing/2014/main" id="{AE03E6AF-E009-46F0-ACAC-506DBFCB53C0}"/>
              </a:ext>
            </a:extLst>
          </p:cNvPr>
          <p:cNvPicPr>
            <a:picLocks noChangeAspect="1"/>
          </p:cNvPicPr>
          <p:nvPr/>
        </p:nvPicPr>
        <p:blipFill>
          <a:blip r:embed="rId3"/>
          <a:stretch>
            <a:fillRect/>
          </a:stretch>
        </p:blipFill>
        <p:spPr>
          <a:xfrm>
            <a:off x="7723162" y="2021125"/>
            <a:ext cx="3574087" cy="3718494"/>
          </a:xfrm>
          <a:prstGeom prst="rect">
            <a:avLst/>
          </a:prstGeom>
        </p:spPr>
      </p:pic>
    </p:spTree>
    <p:extLst>
      <p:ext uri="{BB962C8B-B14F-4D97-AF65-F5344CB8AC3E}">
        <p14:creationId xmlns:p14="http://schemas.microsoft.com/office/powerpoint/2010/main" val="166260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186C-0CE8-4708-B312-29E6E5BE83DE}"/>
              </a:ext>
            </a:extLst>
          </p:cNvPr>
          <p:cNvSpPr>
            <a:spLocks noGrp="1"/>
          </p:cNvSpPr>
          <p:nvPr>
            <p:ph type="title"/>
          </p:nvPr>
        </p:nvSpPr>
        <p:spPr/>
        <p:txBody>
          <a:bodyPr>
            <a:normAutofit/>
          </a:bodyPr>
          <a:lstStyle/>
          <a:p>
            <a:r>
              <a:rPr lang="en-US" sz="4800" b="1" u="sng" dirty="0"/>
              <a:t>Decision Tree View</a:t>
            </a:r>
          </a:p>
        </p:txBody>
      </p:sp>
      <p:pic>
        <p:nvPicPr>
          <p:cNvPr id="4" name="Content Placeholder 3">
            <a:extLst>
              <a:ext uri="{FF2B5EF4-FFF2-40B4-BE49-F238E27FC236}">
                <a16:creationId xmlns:a16="http://schemas.microsoft.com/office/drawing/2014/main" id="{6BB4014F-3BE4-4B62-B0E1-4EA72924E2C5}"/>
              </a:ext>
            </a:extLst>
          </p:cNvPr>
          <p:cNvPicPr>
            <a:picLocks noGrp="1" noChangeAspect="1"/>
          </p:cNvPicPr>
          <p:nvPr>
            <p:ph idx="1"/>
          </p:nvPr>
        </p:nvPicPr>
        <p:blipFill>
          <a:blip r:embed="rId2"/>
          <a:stretch>
            <a:fillRect/>
          </a:stretch>
        </p:blipFill>
        <p:spPr>
          <a:xfrm>
            <a:off x="2366962" y="1829594"/>
            <a:ext cx="7458075" cy="4343400"/>
          </a:xfrm>
          <a:prstGeom prst="rect">
            <a:avLst/>
          </a:prstGeom>
        </p:spPr>
      </p:pic>
      <p:graphicFrame>
        <p:nvGraphicFramePr>
          <p:cNvPr id="5" name="Table 4">
            <a:extLst>
              <a:ext uri="{FF2B5EF4-FFF2-40B4-BE49-F238E27FC236}">
                <a16:creationId xmlns:a16="http://schemas.microsoft.com/office/drawing/2014/main" id="{347D2238-73D5-4054-B9EF-6651A5874430}"/>
              </a:ext>
            </a:extLst>
          </p:cNvPr>
          <p:cNvGraphicFramePr>
            <a:graphicFrameLocks noGrp="1"/>
          </p:cNvGraphicFramePr>
          <p:nvPr/>
        </p:nvGraphicFramePr>
        <p:xfrm>
          <a:off x="2363372" y="1828800"/>
          <a:ext cx="7469945" cy="4360985"/>
        </p:xfrm>
        <a:graphic>
          <a:graphicData uri="http://schemas.openxmlformats.org/drawingml/2006/table">
            <a:tbl>
              <a:tblPr/>
              <a:tblGrid>
                <a:gridCol w="7469945">
                  <a:extLst>
                    <a:ext uri="{9D8B030D-6E8A-4147-A177-3AD203B41FA5}">
                      <a16:colId xmlns:a16="http://schemas.microsoft.com/office/drawing/2014/main" val="2045835003"/>
                    </a:ext>
                  </a:extLst>
                </a:gridCol>
              </a:tblGrid>
              <a:tr h="4360985">
                <a:tc>
                  <a:txBody>
                    <a:bodyPr/>
                    <a:lstStyle/>
                    <a:p>
                      <a:endParaRPr lang="en-US" dirty="0"/>
                    </a:p>
                  </a:txBody>
                  <a:tcPr>
                    <a:lnL w="57150" cmpd="sng">
                      <a:solidFill>
                        <a:srgbClr val="FFFF00"/>
                      </a:solidFill>
                      <a:prstDash val="solid"/>
                    </a:lnL>
                    <a:lnR w="57150" cmpd="sng">
                      <a:solidFill>
                        <a:srgbClr val="FFFF00"/>
                      </a:solidFill>
                      <a:prstDash val="solid"/>
                    </a:lnR>
                    <a:lnT w="57150" cmpd="sng">
                      <a:solidFill>
                        <a:srgbClr val="FFFF00"/>
                      </a:solidFill>
                      <a:prstDash val="solid"/>
                    </a:lnT>
                    <a:lnB w="57150" cmpd="sng">
                      <a:solidFill>
                        <a:srgbClr val="FFFF00"/>
                      </a:solidFill>
                      <a:prstDash val="solid"/>
                    </a:lnB>
                  </a:tcPr>
                </a:tc>
                <a:extLst>
                  <a:ext uri="{0D108BD9-81ED-4DB2-BD59-A6C34878D82A}">
                    <a16:rowId xmlns:a16="http://schemas.microsoft.com/office/drawing/2014/main" val="3334640722"/>
                  </a:ext>
                </a:extLst>
              </a:tr>
            </a:tbl>
          </a:graphicData>
        </a:graphic>
      </p:graphicFrame>
    </p:spTree>
    <p:extLst>
      <p:ext uri="{BB962C8B-B14F-4D97-AF65-F5344CB8AC3E}">
        <p14:creationId xmlns:p14="http://schemas.microsoft.com/office/powerpoint/2010/main" val="25742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4CEC6-3A58-4DFA-B0A8-0AE05C61E890}"/>
              </a:ext>
            </a:extLst>
          </p:cNvPr>
          <p:cNvSpPr>
            <a:spLocks noGrp="1"/>
          </p:cNvSpPr>
          <p:nvPr>
            <p:ph type="title"/>
          </p:nvPr>
        </p:nvSpPr>
        <p:spPr>
          <a:xfrm>
            <a:off x="838200" y="365125"/>
            <a:ext cx="10515600" cy="1168253"/>
          </a:xfrm>
        </p:spPr>
        <p:txBody>
          <a:bodyPr>
            <a:normAutofit/>
          </a:bodyPr>
          <a:lstStyle/>
          <a:p>
            <a:r>
              <a:rPr lang="en-US" sz="4800" b="1" u="sng" dirty="0"/>
              <a:t>Important Predictors – Decision Tree</a:t>
            </a:r>
          </a:p>
        </p:txBody>
      </p:sp>
      <p:pic>
        <p:nvPicPr>
          <p:cNvPr id="4" name="Content Placeholder 3">
            <a:extLst>
              <a:ext uri="{FF2B5EF4-FFF2-40B4-BE49-F238E27FC236}">
                <a16:creationId xmlns:a16="http://schemas.microsoft.com/office/drawing/2014/main" id="{B769417F-6515-490C-BD4A-D2C3F7979D15}"/>
              </a:ext>
            </a:extLst>
          </p:cNvPr>
          <p:cNvPicPr>
            <a:picLocks noGrp="1" noChangeAspect="1"/>
          </p:cNvPicPr>
          <p:nvPr>
            <p:ph idx="1"/>
          </p:nvPr>
        </p:nvPicPr>
        <p:blipFill>
          <a:blip r:embed="rId2"/>
          <a:stretch>
            <a:fillRect/>
          </a:stretch>
        </p:blipFill>
        <p:spPr>
          <a:xfrm>
            <a:off x="1356359" y="1924652"/>
            <a:ext cx="3534681" cy="4486672"/>
          </a:xfrm>
          <a:prstGeom prst="rect">
            <a:avLst/>
          </a:prstGeom>
        </p:spPr>
      </p:pic>
      <p:graphicFrame>
        <p:nvGraphicFramePr>
          <p:cNvPr id="5" name="Table 4">
            <a:extLst>
              <a:ext uri="{FF2B5EF4-FFF2-40B4-BE49-F238E27FC236}">
                <a16:creationId xmlns:a16="http://schemas.microsoft.com/office/drawing/2014/main" id="{745398A5-0391-4B7A-B409-F4D03FC2EDE0}"/>
              </a:ext>
            </a:extLst>
          </p:cNvPr>
          <p:cNvGraphicFramePr>
            <a:graphicFrameLocks noGrp="1"/>
          </p:cNvGraphicFramePr>
          <p:nvPr/>
        </p:nvGraphicFramePr>
        <p:xfrm>
          <a:off x="1356359" y="1924651"/>
          <a:ext cx="3534681" cy="4461159"/>
        </p:xfrm>
        <a:graphic>
          <a:graphicData uri="http://schemas.openxmlformats.org/drawingml/2006/table">
            <a:tbl>
              <a:tblPr/>
              <a:tblGrid>
                <a:gridCol w="3534681">
                  <a:extLst>
                    <a:ext uri="{9D8B030D-6E8A-4147-A177-3AD203B41FA5}">
                      <a16:colId xmlns:a16="http://schemas.microsoft.com/office/drawing/2014/main" val="1066063932"/>
                    </a:ext>
                  </a:extLst>
                </a:gridCol>
              </a:tblGrid>
              <a:tr h="4461159">
                <a:tc>
                  <a:txBody>
                    <a:bodyPr/>
                    <a:lstStyle/>
                    <a:p>
                      <a:endParaRPr lang="en-US" dirty="0"/>
                    </a:p>
                  </a:txBody>
                  <a:tcPr>
                    <a:lnL w="57150" cmpd="sng">
                      <a:solidFill>
                        <a:srgbClr val="FFFF00"/>
                      </a:solidFill>
                      <a:prstDash val="solid"/>
                    </a:lnL>
                    <a:lnR w="57150" cmpd="sng">
                      <a:solidFill>
                        <a:srgbClr val="FFFF00"/>
                      </a:solidFill>
                      <a:prstDash val="solid"/>
                    </a:lnR>
                    <a:lnT w="57150" cmpd="sng">
                      <a:solidFill>
                        <a:srgbClr val="FFFF00"/>
                      </a:solidFill>
                      <a:prstDash val="solid"/>
                    </a:lnT>
                    <a:lnB w="57150" cmpd="sng">
                      <a:solidFill>
                        <a:srgbClr val="FFFF00"/>
                      </a:solidFill>
                      <a:prstDash val="solid"/>
                    </a:lnB>
                  </a:tcPr>
                </a:tc>
                <a:extLst>
                  <a:ext uri="{0D108BD9-81ED-4DB2-BD59-A6C34878D82A}">
                    <a16:rowId xmlns:a16="http://schemas.microsoft.com/office/drawing/2014/main" val="1803982199"/>
                  </a:ext>
                </a:extLst>
              </a:tr>
            </a:tbl>
          </a:graphicData>
        </a:graphic>
      </p:graphicFrame>
    </p:spTree>
    <p:extLst>
      <p:ext uri="{BB962C8B-B14F-4D97-AF65-F5344CB8AC3E}">
        <p14:creationId xmlns:p14="http://schemas.microsoft.com/office/powerpoint/2010/main" val="4051037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914CC-06D4-43F9-B8EC-8BE64B336B23}"/>
              </a:ext>
            </a:extLst>
          </p:cNvPr>
          <p:cNvSpPr>
            <a:spLocks noGrp="1"/>
          </p:cNvSpPr>
          <p:nvPr>
            <p:ph type="title"/>
          </p:nvPr>
        </p:nvSpPr>
        <p:spPr/>
        <p:txBody>
          <a:bodyPr>
            <a:normAutofit/>
          </a:bodyPr>
          <a:lstStyle/>
          <a:p>
            <a:r>
              <a:rPr lang="en-US" sz="4800" b="1" u="sng" dirty="0"/>
              <a:t>Random Forest</a:t>
            </a:r>
          </a:p>
        </p:txBody>
      </p:sp>
      <p:pic>
        <p:nvPicPr>
          <p:cNvPr id="4" name="Content Placeholder 3">
            <a:extLst>
              <a:ext uri="{FF2B5EF4-FFF2-40B4-BE49-F238E27FC236}">
                <a16:creationId xmlns:a16="http://schemas.microsoft.com/office/drawing/2014/main" id="{14116E7B-FC3E-4915-ABF5-5C84648C819A}"/>
              </a:ext>
            </a:extLst>
          </p:cNvPr>
          <p:cNvPicPr>
            <a:picLocks noGrp="1" noChangeAspect="1"/>
          </p:cNvPicPr>
          <p:nvPr>
            <p:ph idx="1"/>
          </p:nvPr>
        </p:nvPicPr>
        <p:blipFill>
          <a:blip r:embed="rId2"/>
          <a:stretch>
            <a:fillRect/>
          </a:stretch>
        </p:blipFill>
        <p:spPr>
          <a:xfrm>
            <a:off x="1927274" y="1823945"/>
            <a:ext cx="6879101" cy="2946870"/>
          </a:xfrm>
          <a:prstGeom prst="rect">
            <a:avLst/>
          </a:prstGeom>
        </p:spPr>
      </p:pic>
      <p:graphicFrame>
        <p:nvGraphicFramePr>
          <p:cNvPr id="7" name="Table 6">
            <a:extLst>
              <a:ext uri="{FF2B5EF4-FFF2-40B4-BE49-F238E27FC236}">
                <a16:creationId xmlns:a16="http://schemas.microsoft.com/office/drawing/2014/main" id="{E6AF0041-862C-448D-8376-39CA88749445}"/>
              </a:ext>
            </a:extLst>
          </p:cNvPr>
          <p:cNvGraphicFramePr>
            <a:graphicFrameLocks noGrp="1"/>
          </p:cNvGraphicFramePr>
          <p:nvPr/>
        </p:nvGraphicFramePr>
        <p:xfrm>
          <a:off x="1448972" y="1690688"/>
          <a:ext cx="8060787" cy="4176727"/>
        </p:xfrm>
        <a:graphic>
          <a:graphicData uri="http://schemas.openxmlformats.org/drawingml/2006/table">
            <a:tbl>
              <a:tblPr/>
              <a:tblGrid>
                <a:gridCol w="8060787">
                  <a:extLst>
                    <a:ext uri="{9D8B030D-6E8A-4147-A177-3AD203B41FA5}">
                      <a16:colId xmlns:a16="http://schemas.microsoft.com/office/drawing/2014/main" val="496850329"/>
                    </a:ext>
                  </a:extLst>
                </a:gridCol>
              </a:tblGrid>
              <a:tr h="4176727">
                <a:tc>
                  <a:txBody>
                    <a:bodyPr/>
                    <a:lstStyle/>
                    <a:p>
                      <a:endParaRPr lang="en-US" dirty="0"/>
                    </a:p>
                  </a:txBody>
                  <a:tcPr>
                    <a:lnL w="57150" cmpd="sng">
                      <a:solidFill>
                        <a:srgbClr val="FFFF00"/>
                      </a:solidFill>
                      <a:prstDash val="solid"/>
                    </a:lnL>
                    <a:lnR w="57150" cmpd="sng">
                      <a:solidFill>
                        <a:srgbClr val="FFFF00"/>
                      </a:solidFill>
                      <a:prstDash val="solid"/>
                    </a:lnR>
                    <a:lnT w="57150" cmpd="sng">
                      <a:solidFill>
                        <a:srgbClr val="FFFF00"/>
                      </a:solidFill>
                      <a:prstDash val="solid"/>
                    </a:lnT>
                    <a:lnB w="57150" cmpd="sng">
                      <a:solidFill>
                        <a:srgbClr val="FFFF00"/>
                      </a:solidFill>
                      <a:prstDash val="solid"/>
                    </a:lnB>
                  </a:tcPr>
                </a:tc>
                <a:extLst>
                  <a:ext uri="{0D108BD9-81ED-4DB2-BD59-A6C34878D82A}">
                    <a16:rowId xmlns:a16="http://schemas.microsoft.com/office/drawing/2014/main" val="2024349871"/>
                  </a:ext>
                </a:extLst>
              </a:tr>
            </a:tbl>
          </a:graphicData>
        </a:graphic>
      </p:graphicFrame>
      <p:pic>
        <p:nvPicPr>
          <p:cNvPr id="9" name="Picture 8">
            <a:extLst>
              <a:ext uri="{FF2B5EF4-FFF2-40B4-BE49-F238E27FC236}">
                <a16:creationId xmlns:a16="http://schemas.microsoft.com/office/drawing/2014/main" id="{D53383FC-6E8D-4972-B31A-659BDF60DE61}"/>
              </a:ext>
            </a:extLst>
          </p:cNvPr>
          <p:cNvPicPr>
            <a:picLocks noChangeAspect="1"/>
          </p:cNvPicPr>
          <p:nvPr/>
        </p:nvPicPr>
        <p:blipFill>
          <a:blip r:embed="rId3"/>
          <a:stretch>
            <a:fillRect/>
          </a:stretch>
        </p:blipFill>
        <p:spPr>
          <a:xfrm>
            <a:off x="2117662" y="4315405"/>
            <a:ext cx="4959354" cy="1400207"/>
          </a:xfrm>
          <a:prstGeom prst="rect">
            <a:avLst/>
          </a:prstGeom>
        </p:spPr>
      </p:pic>
    </p:spTree>
    <p:extLst>
      <p:ext uri="{BB962C8B-B14F-4D97-AF65-F5344CB8AC3E}">
        <p14:creationId xmlns:p14="http://schemas.microsoft.com/office/powerpoint/2010/main" val="1770204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E13E-6877-4BFB-94C9-764B3739E600}"/>
              </a:ext>
            </a:extLst>
          </p:cNvPr>
          <p:cNvSpPr>
            <a:spLocks noGrp="1"/>
          </p:cNvSpPr>
          <p:nvPr>
            <p:ph type="title"/>
          </p:nvPr>
        </p:nvSpPr>
        <p:spPr/>
        <p:txBody>
          <a:bodyPr>
            <a:normAutofit/>
          </a:bodyPr>
          <a:lstStyle/>
          <a:p>
            <a:r>
              <a:rPr lang="en-US" sz="4800" b="1" u="sng" dirty="0"/>
              <a:t>Naïve Bayes</a:t>
            </a:r>
          </a:p>
        </p:txBody>
      </p:sp>
      <p:pic>
        <p:nvPicPr>
          <p:cNvPr id="4" name="Content Placeholder 3">
            <a:extLst>
              <a:ext uri="{FF2B5EF4-FFF2-40B4-BE49-F238E27FC236}">
                <a16:creationId xmlns:a16="http://schemas.microsoft.com/office/drawing/2014/main" id="{E0018E75-CFC9-49CA-A878-5370A244CB8F}"/>
              </a:ext>
            </a:extLst>
          </p:cNvPr>
          <p:cNvPicPr>
            <a:picLocks noGrp="1" noChangeAspect="1"/>
          </p:cNvPicPr>
          <p:nvPr>
            <p:ph idx="1"/>
          </p:nvPr>
        </p:nvPicPr>
        <p:blipFill>
          <a:blip r:embed="rId2"/>
          <a:stretch>
            <a:fillRect/>
          </a:stretch>
        </p:blipFill>
        <p:spPr>
          <a:xfrm>
            <a:off x="838200" y="1845231"/>
            <a:ext cx="7035183" cy="3324647"/>
          </a:xfrm>
          <a:prstGeom prst="rect">
            <a:avLst/>
          </a:prstGeom>
        </p:spPr>
      </p:pic>
      <p:graphicFrame>
        <p:nvGraphicFramePr>
          <p:cNvPr id="5" name="Table 4">
            <a:extLst>
              <a:ext uri="{FF2B5EF4-FFF2-40B4-BE49-F238E27FC236}">
                <a16:creationId xmlns:a16="http://schemas.microsoft.com/office/drawing/2014/main" id="{5FC2D0CB-9EC9-442F-A5D7-C39F0EB78AEC}"/>
              </a:ext>
            </a:extLst>
          </p:cNvPr>
          <p:cNvGraphicFramePr>
            <a:graphicFrameLocks noGrp="1"/>
          </p:cNvGraphicFramePr>
          <p:nvPr/>
        </p:nvGraphicFramePr>
        <p:xfrm>
          <a:off x="1012875" y="1683451"/>
          <a:ext cx="6935372" cy="3486427"/>
        </p:xfrm>
        <a:graphic>
          <a:graphicData uri="http://schemas.openxmlformats.org/drawingml/2006/table">
            <a:tbl>
              <a:tblPr/>
              <a:tblGrid>
                <a:gridCol w="6935372">
                  <a:extLst>
                    <a:ext uri="{9D8B030D-6E8A-4147-A177-3AD203B41FA5}">
                      <a16:colId xmlns:a16="http://schemas.microsoft.com/office/drawing/2014/main" val="1886477925"/>
                    </a:ext>
                  </a:extLst>
                </a:gridCol>
              </a:tblGrid>
              <a:tr h="3486427">
                <a:tc>
                  <a:txBody>
                    <a:bodyPr/>
                    <a:lstStyle/>
                    <a:p>
                      <a:endParaRPr lang="en-US" dirty="0"/>
                    </a:p>
                  </a:txBody>
                  <a:tcPr>
                    <a:lnL w="57150" cmpd="sng">
                      <a:solidFill>
                        <a:srgbClr val="FFFF00"/>
                      </a:solidFill>
                      <a:prstDash val="solid"/>
                    </a:lnL>
                    <a:lnR w="57150" cmpd="sng">
                      <a:solidFill>
                        <a:srgbClr val="FFFF00"/>
                      </a:solidFill>
                      <a:prstDash val="solid"/>
                    </a:lnR>
                    <a:lnT w="57150" cmpd="sng">
                      <a:solidFill>
                        <a:srgbClr val="FFFF00"/>
                      </a:solidFill>
                      <a:prstDash val="solid"/>
                    </a:lnT>
                    <a:lnB w="57150" cmpd="sng">
                      <a:solidFill>
                        <a:srgbClr val="FFFF00"/>
                      </a:solidFill>
                      <a:prstDash val="solid"/>
                    </a:lnB>
                  </a:tcPr>
                </a:tc>
                <a:extLst>
                  <a:ext uri="{0D108BD9-81ED-4DB2-BD59-A6C34878D82A}">
                    <a16:rowId xmlns:a16="http://schemas.microsoft.com/office/drawing/2014/main" val="3137900084"/>
                  </a:ext>
                </a:extLst>
              </a:tr>
            </a:tbl>
          </a:graphicData>
        </a:graphic>
      </p:graphicFrame>
      <p:pic>
        <p:nvPicPr>
          <p:cNvPr id="6" name="Picture 5">
            <a:extLst>
              <a:ext uri="{FF2B5EF4-FFF2-40B4-BE49-F238E27FC236}">
                <a16:creationId xmlns:a16="http://schemas.microsoft.com/office/drawing/2014/main" id="{09931A30-EA53-4738-9D5B-AA415B23C9B2}"/>
              </a:ext>
            </a:extLst>
          </p:cNvPr>
          <p:cNvPicPr>
            <a:picLocks noChangeAspect="1"/>
          </p:cNvPicPr>
          <p:nvPr/>
        </p:nvPicPr>
        <p:blipFill>
          <a:blip r:embed="rId3"/>
          <a:stretch>
            <a:fillRect/>
          </a:stretch>
        </p:blipFill>
        <p:spPr>
          <a:xfrm>
            <a:off x="8122922" y="2276586"/>
            <a:ext cx="3181862" cy="2893292"/>
          </a:xfrm>
          <a:prstGeom prst="rect">
            <a:avLst/>
          </a:prstGeom>
        </p:spPr>
      </p:pic>
    </p:spTree>
    <p:extLst>
      <p:ext uri="{BB962C8B-B14F-4D97-AF65-F5344CB8AC3E}">
        <p14:creationId xmlns:p14="http://schemas.microsoft.com/office/powerpoint/2010/main" val="1577994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4070D-C499-4C25-A667-F8116CB9BFC1}"/>
              </a:ext>
            </a:extLst>
          </p:cNvPr>
          <p:cNvSpPr>
            <a:spLocks noGrp="1"/>
          </p:cNvSpPr>
          <p:nvPr>
            <p:ph type="title"/>
          </p:nvPr>
        </p:nvSpPr>
        <p:spPr/>
        <p:txBody>
          <a:bodyPr/>
          <a:lstStyle/>
          <a:p>
            <a:r>
              <a:rPr lang="en-US" sz="5200" b="1" u="sng" dirty="0"/>
              <a:t>Multilayer Perceptron </a:t>
            </a:r>
            <a:r>
              <a:rPr lang="en-US" sz="3200" u="sng" dirty="0"/>
              <a:t>(class of feedforward ANN)</a:t>
            </a:r>
          </a:p>
        </p:txBody>
      </p:sp>
      <p:pic>
        <p:nvPicPr>
          <p:cNvPr id="4" name="Content Placeholder 3">
            <a:extLst>
              <a:ext uri="{FF2B5EF4-FFF2-40B4-BE49-F238E27FC236}">
                <a16:creationId xmlns:a16="http://schemas.microsoft.com/office/drawing/2014/main" id="{5A98B6DE-36B1-4F51-B443-0D0A16F81413}"/>
              </a:ext>
            </a:extLst>
          </p:cNvPr>
          <p:cNvPicPr>
            <a:picLocks noGrp="1" noChangeAspect="1"/>
          </p:cNvPicPr>
          <p:nvPr>
            <p:ph idx="1"/>
          </p:nvPr>
        </p:nvPicPr>
        <p:blipFill>
          <a:blip r:embed="rId2"/>
          <a:stretch>
            <a:fillRect/>
          </a:stretch>
        </p:blipFill>
        <p:spPr>
          <a:xfrm>
            <a:off x="1139252" y="1897513"/>
            <a:ext cx="9938479" cy="3837331"/>
          </a:xfrm>
          <a:prstGeom prst="rect">
            <a:avLst/>
          </a:prstGeom>
        </p:spPr>
      </p:pic>
      <p:graphicFrame>
        <p:nvGraphicFramePr>
          <p:cNvPr id="5" name="Table 4">
            <a:extLst>
              <a:ext uri="{FF2B5EF4-FFF2-40B4-BE49-F238E27FC236}">
                <a16:creationId xmlns:a16="http://schemas.microsoft.com/office/drawing/2014/main" id="{E4E25641-E2C5-400B-AE6B-ADB23F9F5B0B}"/>
              </a:ext>
            </a:extLst>
          </p:cNvPr>
          <p:cNvGraphicFramePr>
            <a:graphicFrameLocks noGrp="1"/>
          </p:cNvGraphicFramePr>
          <p:nvPr/>
        </p:nvGraphicFramePr>
        <p:xfrm>
          <a:off x="1184223" y="1903751"/>
          <a:ext cx="9953469" cy="3912433"/>
        </p:xfrm>
        <a:graphic>
          <a:graphicData uri="http://schemas.openxmlformats.org/drawingml/2006/table">
            <a:tbl>
              <a:tblPr/>
              <a:tblGrid>
                <a:gridCol w="9953469">
                  <a:extLst>
                    <a:ext uri="{9D8B030D-6E8A-4147-A177-3AD203B41FA5}">
                      <a16:colId xmlns:a16="http://schemas.microsoft.com/office/drawing/2014/main" val="1628273515"/>
                    </a:ext>
                  </a:extLst>
                </a:gridCol>
              </a:tblGrid>
              <a:tr h="3912433">
                <a:tc>
                  <a:txBody>
                    <a:bodyPr/>
                    <a:lstStyle/>
                    <a:p>
                      <a:endParaRPr lang="en-US" dirty="0"/>
                    </a:p>
                  </a:txBody>
                  <a:tcPr>
                    <a:lnL w="57150" cmpd="sng">
                      <a:solidFill>
                        <a:srgbClr val="FFFF00"/>
                      </a:solidFill>
                      <a:prstDash val="solid"/>
                    </a:lnL>
                    <a:lnR w="57150" cmpd="sng">
                      <a:solidFill>
                        <a:srgbClr val="FFFF00"/>
                      </a:solidFill>
                      <a:prstDash val="solid"/>
                    </a:lnR>
                    <a:lnT w="57150" cmpd="sng">
                      <a:solidFill>
                        <a:srgbClr val="FFFF00"/>
                      </a:solidFill>
                      <a:prstDash val="solid"/>
                    </a:lnT>
                    <a:lnB w="57150" cmpd="sng">
                      <a:solidFill>
                        <a:srgbClr val="FFFF00"/>
                      </a:solidFill>
                      <a:prstDash val="solid"/>
                    </a:lnB>
                  </a:tcPr>
                </a:tc>
                <a:extLst>
                  <a:ext uri="{0D108BD9-81ED-4DB2-BD59-A6C34878D82A}">
                    <a16:rowId xmlns:a16="http://schemas.microsoft.com/office/drawing/2014/main" val="2490239841"/>
                  </a:ext>
                </a:extLst>
              </a:tr>
            </a:tbl>
          </a:graphicData>
        </a:graphic>
      </p:graphicFrame>
    </p:spTree>
    <p:extLst>
      <p:ext uri="{BB962C8B-B14F-4D97-AF65-F5344CB8AC3E}">
        <p14:creationId xmlns:p14="http://schemas.microsoft.com/office/powerpoint/2010/main" val="476736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59623-D71D-4C94-A839-9D290D9221DD}"/>
              </a:ext>
            </a:extLst>
          </p:cNvPr>
          <p:cNvSpPr>
            <a:spLocks noGrp="1"/>
          </p:cNvSpPr>
          <p:nvPr>
            <p:ph type="title"/>
          </p:nvPr>
        </p:nvSpPr>
        <p:spPr/>
        <p:txBody>
          <a:bodyPr/>
          <a:lstStyle/>
          <a:p>
            <a:r>
              <a:rPr lang="en-US" sz="4800" b="1" u="sng" dirty="0"/>
              <a:t>One-to-Many</a:t>
            </a:r>
            <a:r>
              <a:rPr lang="en-US" b="1" u="sng" dirty="0"/>
              <a:t> and Normalizer </a:t>
            </a:r>
          </a:p>
        </p:txBody>
      </p:sp>
      <p:pic>
        <p:nvPicPr>
          <p:cNvPr id="4" name="Content Placeholder 3">
            <a:extLst>
              <a:ext uri="{FF2B5EF4-FFF2-40B4-BE49-F238E27FC236}">
                <a16:creationId xmlns:a16="http://schemas.microsoft.com/office/drawing/2014/main" id="{BD81610D-8F1C-44C9-9FA7-D951336A0667}"/>
              </a:ext>
            </a:extLst>
          </p:cNvPr>
          <p:cNvPicPr>
            <a:picLocks noGrp="1" noChangeAspect="1"/>
          </p:cNvPicPr>
          <p:nvPr>
            <p:ph idx="1"/>
          </p:nvPr>
        </p:nvPicPr>
        <p:blipFill>
          <a:blip r:embed="rId2"/>
          <a:stretch>
            <a:fillRect/>
          </a:stretch>
        </p:blipFill>
        <p:spPr>
          <a:xfrm>
            <a:off x="1030760" y="2395251"/>
            <a:ext cx="4910858" cy="3540853"/>
          </a:xfrm>
          <a:prstGeom prst="rect">
            <a:avLst/>
          </a:prstGeom>
        </p:spPr>
      </p:pic>
      <p:pic>
        <p:nvPicPr>
          <p:cNvPr id="5" name="Picture 4">
            <a:extLst>
              <a:ext uri="{FF2B5EF4-FFF2-40B4-BE49-F238E27FC236}">
                <a16:creationId xmlns:a16="http://schemas.microsoft.com/office/drawing/2014/main" id="{8E311503-C031-4A9B-B864-95710F43C010}"/>
              </a:ext>
            </a:extLst>
          </p:cNvPr>
          <p:cNvPicPr>
            <a:picLocks noChangeAspect="1"/>
          </p:cNvPicPr>
          <p:nvPr/>
        </p:nvPicPr>
        <p:blipFill>
          <a:blip r:embed="rId3"/>
          <a:stretch>
            <a:fillRect/>
          </a:stretch>
        </p:blipFill>
        <p:spPr>
          <a:xfrm>
            <a:off x="6039192" y="2395251"/>
            <a:ext cx="5314608" cy="3540853"/>
          </a:xfrm>
          <a:prstGeom prst="rect">
            <a:avLst/>
          </a:prstGeom>
        </p:spPr>
      </p:pic>
      <p:sp>
        <p:nvSpPr>
          <p:cNvPr id="3" name="Rectangle 2">
            <a:extLst>
              <a:ext uri="{FF2B5EF4-FFF2-40B4-BE49-F238E27FC236}">
                <a16:creationId xmlns:a16="http://schemas.microsoft.com/office/drawing/2014/main" id="{B64B37EA-A14E-412E-8461-46332AD373F6}"/>
              </a:ext>
            </a:extLst>
          </p:cNvPr>
          <p:cNvSpPr/>
          <p:nvPr/>
        </p:nvSpPr>
        <p:spPr>
          <a:xfrm>
            <a:off x="6096000" y="2025748"/>
            <a:ext cx="3723249" cy="369503"/>
          </a:xfrm>
          <a:prstGeom prst="rect">
            <a:avLst/>
          </a:prstGeom>
        </p:spPr>
        <p:txBody>
          <a:bodyPr wrap="square">
            <a:spAutoFit/>
          </a:bodyPr>
          <a:lstStyle/>
          <a:p>
            <a:r>
              <a:rPr lang="en-US" b="1" dirty="0">
                <a:solidFill>
                  <a:srgbClr val="333333"/>
                </a:solidFill>
                <a:latin typeface="-apple-system"/>
              </a:rPr>
              <a:t>transforms </a:t>
            </a:r>
            <a:r>
              <a:rPr lang="en-US" dirty="0">
                <a:solidFill>
                  <a:srgbClr val="333333"/>
                </a:solidFill>
                <a:latin typeface="-apple-system"/>
              </a:rPr>
              <a:t>x to y= (x-min)/(max-min),</a:t>
            </a:r>
            <a:endParaRPr lang="en-US" dirty="0"/>
          </a:p>
        </p:txBody>
      </p:sp>
    </p:spTree>
    <p:extLst>
      <p:ext uri="{BB962C8B-B14F-4D97-AF65-F5344CB8AC3E}">
        <p14:creationId xmlns:p14="http://schemas.microsoft.com/office/powerpoint/2010/main" val="2827609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4A00-9288-4D80-9895-51ABBC1B644C}"/>
              </a:ext>
            </a:extLst>
          </p:cNvPr>
          <p:cNvSpPr>
            <a:spLocks noGrp="1"/>
          </p:cNvSpPr>
          <p:nvPr>
            <p:ph type="title"/>
          </p:nvPr>
        </p:nvSpPr>
        <p:spPr/>
        <p:txBody>
          <a:bodyPr>
            <a:normAutofit/>
          </a:bodyPr>
          <a:lstStyle/>
          <a:p>
            <a:r>
              <a:rPr lang="en-US" sz="4800" b="1" u="sng" dirty="0"/>
              <a:t>Logistic Regression</a:t>
            </a:r>
          </a:p>
        </p:txBody>
      </p:sp>
      <p:graphicFrame>
        <p:nvGraphicFramePr>
          <p:cNvPr id="11" name="Content Placeholder 10">
            <a:extLst>
              <a:ext uri="{FF2B5EF4-FFF2-40B4-BE49-F238E27FC236}">
                <a16:creationId xmlns:a16="http://schemas.microsoft.com/office/drawing/2014/main" id="{98200DE9-8AF9-4A4D-807D-29EF282E5D7B}"/>
              </a:ext>
            </a:extLst>
          </p:cNvPr>
          <p:cNvGraphicFramePr>
            <a:graphicFrameLocks noGrp="1"/>
          </p:cNvGraphicFramePr>
          <p:nvPr>
            <p:ph idx="1"/>
          </p:nvPr>
        </p:nvGraphicFramePr>
        <p:xfrm>
          <a:off x="900332" y="1885071"/>
          <a:ext cx="10142806" cy="3967089"/>
        </p:xfrm>
        <a:graphic>
          <a:graphicData uri="http://schemas.openxmlformats.org/drawingml/2006/table">
            <a:tbl>
              <a:tblPr/>
              <a:tblGrid>
                <a:gridCol w="10142806">
                  <a:extLst>
                    <a:ext uri="{9D8B030D-6E8A-4147-A177-3AD203B41FA5}">
                      <a16:colId xmlns:a16="http://schemas.microsoft.com/office/drawing/2014/main" val="2687246965"/>
                    </a:ext>
                  </a:extLst>
                </a:gridCol>
              </a:tblGrid>
              <a:tr h="3967089">
                <a:tc>
                  <a:txBody>
                    <a:bodyPr/>
                    <a:lstStyle/>
                    <a:p>
                      <a:endParaRPr lang="en-US" dirty="0"/>
                    </a:p>
                  </a:txBody>
                  <a:tcPr>
                    <a:lnL w="57150" cmpd="sng">
                      <a:solidFill>
                        <a:srgbClr val="FFFF00"/>
                      </a:solidFill>
                      <a:prstDash val="solid"/>
                    </a:lnL>
                    <a:lnR w="57150" cmpd="sng">
                      <a:solidFill>
                        <a:srgbClr val="FFFF00"/>
                      </a:solidFill>
                      <a:prstDash val="solid"/>
                    </a:lnR>
                    <a:lnT w="57150" cmpd="sng">
                      <a:solidFill>
                        <a:srgbClr val="FFFF00"/>
                      </a:solidFill>
                      <a:prstDash val="solid"/>
                    </a:lnT>
                    <a:lnB w="57150" cmpd="sng">
                      <a:solidFill>
                        <a:srgbClr val="FFFF00"/>
                      </a:solidFill>
                      <a:prstDash val="solid"/>
                    </a:lnB>
                  </a:tcPr>
                </a:tc>
                <a:extLst>
                  <a:ext uri="{0D108BD9-81ED-4DB2-BD59-A6C34878D82A}">
                    <a16:rowId xmlns:a16="http://schemas.microsoft.com/office/drawing/2014/main" val="437624210"/>
                  </a:ext>
                </a:extLst>
              </a:tr>
            </a:tbl>
          </a:graphicData>
        </a:graphic>
      </p:graphicFrame>
      <p:pic>
        <p:nvPicPr>
          <p:cNvPr id="8" name="Picture 7">
            <a:extLst>
              <a:ext uri="{FF2B5EF4-FFF2-40B4-BE49-F238E27FC236}">
                <a16:creationId xmlns:a16="http://schemas.microsoft.com/office/drawing/2014/main" id="{A3A25379-E2A5-466F-AB42-228CB1B2D8EA}"/>
              </a:ext>
            </a:extLst>
          </p:cNvPr>
          <p:cNvPicPr>
            <a:picLocks noChangeAspect="1"/>
          </p:cNvPicPr>
          <p:nvPr/>
        </p:nvPicPr>
        <p:blipFill>
          <a:blip r:embed="rId2"/>
          <a:stretch>
            <a:fillRect/>
          </a:stretch>
        </p:blipFill>
        <p:spPr>
          <a:xfrm>
            <a:off x="989351" y="1948329"/>
            <a:ext cx="9908498" cy="3777913"/>
          </a:xfrm>
          <a:prstGeom prst="rect">
            <a:avLst/>
          </a:prstGeom>
        </p:spPr>
      </p:pic>
    </p:spTree>
    <p:extLst>
      <p:ext uri="{BB962C8B-B14F-4D97-AF65-F5344CB8AC3E}">
        <p14:creationId xmlns:p14="http://schemas.microsoft.com/office/powerpoint/2010/main" val="3566847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DAC61-30A9-45F8-9971-40FFCD6667F5}"/>
              </a:ext>
            </a:extLst>
          </p:cNvPr>
          <p:cNvSpPr>
            <a:spLocks noGrp="1"/>
          </p:cNvSpPr>
          <p:nvPr>
            <p:ph type="title"/>
          </p:nvPr>
        </p:nvSpPr>
        <p:spPr/>
        <p:txBody>
          <a:bodyPr>
            <a:normAutofit/>
          </a:bodyPr>
          <a:lstStyle/>
          <a:p>
            <a:r>
              <a:rPr lang="en-US" sz="4800" b="1" u="sng" dirty="0"/>
              <a:t>Predicted data - Logistic Regression </a:t>
            </a:r>
          </a:p>
        </p:txBody>
      </p:sp>
      <p:pic>
        <p:nvPicPr>
          <p:cNvPr id="4" name="Content Placeholder 3">
            <a:extLst>
              <a:ext uri="{FF2B5EF4-FFF2-40B4-BE49-F238E27FC236}">
                <a16:creationId xmlns:a16="http://schemas.microsoft.com/office/drawing/2014/main" id="{9D57096E-2ACC-4AAF-8630-8B6D637A5E33}"/>
              </a:ext>
            </a:extLst>
          </p:cNvPr>
          <p:cNvPicPr>
            <a:picLocks noGrp="1" noChangeAspect="1"/>
          </p:cNvPicPr>
          <p:nvPr>
            <p:ph idx="1"/>
          </p:nvPr>
        </p:nvPicPr>
        <p:blipFill>
          <a:blip r:embed="rId2"/>
          <a:stretch>
            <a:fillRect/>
          </a:stretch>
        </p:blipFill>
        <p:spPr>
          <a:xfrm>
            <a:off x="1095106" y="1870595"/>
            <a:ext cx="3821668" cy="4455254"/>
          </a:xfrm>
          <a:prstGeom prst="rect">
            <a:avLst/>
          </a:prstGeom>
        </p:spPr>
      </p:pic>
      <p:graphicFrame>
        <p:nvGraphicFramePr>
          <p:cNvPr id="6" name="Table 5">
            <a:extLst>
              <a:ext uri="{FF2B5EF4-FFF2-40B4-BE49-F238E27FC236}">
                <a16:creationId xmlns:a16="http://schemas.microsoft.com/office/drawing/2014/main" id="{E5EFB20B-B188-4193-8329-61860AAD8A9E}"/>
              </a:ext>
            </a:extLst>
          </p:cNvPr>
          <p:cNvGraphicFramePr>
            <a:graphicFrameLocks noGrp="1"/>
          </p:cNvGraphicFramePr>
          <p:nvPr/>
        </p:nvGraphicFramePr>
        <p:xfrm>
          <a:off x="984738" y="1814732"/>
          <a:ext cx="4037428" cy="4600136"/>
        </p:xfrm>
        <a:graphic>
          <a:graphicData uri="http://schemas.openxmlformats.org/drawingml/2006/table">
            <a:tbl>
              <a:tblPr/>
              <a:tblGrid>
                <a:gridCol w="4037428">
                  <a:extLst>
                    <a:ext uri="{9D8B030D-6E8A-4147-A177-3AD203B41FA5}">
                      <a16:colId xmlns:a16="http://schemas.microsoft.com/office/drawing/2014/main" val="2960949156"/>
                    </a:ext>
                  </a:extLst>
                </a:gridCol>
              </a:tblGrid>
              <a:tr h="4600136">
                <a:tc>
                  <a:txBody>
                    <a:bodyPr/>
                    <a:lstStyle/>
                    <a:p>
                      <a:endParaRPr lang="en-US" dirty="0"/>
                    </a:p>
                  </a:txBody>
                  <a:tcPr>
                    <a:lnL w="57150" cmpd="sng">
                      <a:solidFill>
                        <a:srgbClr val="FFFF00"/>
                      </a:solidFill>
                      <a:prstDash val="solid"/>
                    </a:lnL>
                    <a:lnR w="57150" cmpd="sng">
                      <a:solidFill>
                        <a:srgbClr val="FFFF00"/>
                      </a:solidFill>
                      <a:prstDash val="solid"/>
                    </a:lnR>
                    <a:lnT w="57150" cmpd="sng">
                      <a:solidFill>
                        <a:srgbClr val="FFFF00"/>
                      </a:solidFill>
                      <a:prstDash val="solid"/>
                    </a:lnT>
                    <a:lnB w="57150" cmpd="sng">
                      <a:solidFill>
                        <a:srgbClr val="FFFF00"/>
                      </a:solidFill>
                      <a:prstDash val="solid"/>
                    </a:lnB>
                  </a:tcPr>
                </a:tc>
                <a:extLst>
                  <a:ext uri="{0D108BD9-81ED-4DB2-BD59-A6C34878D82A}">
                    <a16:rowId xmlns:a16="http://schemas.microsoft.com/office/drawing/2014/main" val="2103390498"/>
                  </a:ext>
                </a:extLst>
              </a:tr>
            </a:tbl>
          </a:graphicData>
        </a:graphic>
      </p:graphicFrame>
    </p:spTree>
    <p:extLst>
      <p:ext uri="{BB962C8B-B14F-4D97-AF65-F5344CB8AC3E}">
        <p14:creationId xmlns:p14="http://schemas.microsoft.com/office/powerpoint/2010/main" val="1458284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DCD74D4-ADCD-45E6-88BA-2237FF3639D2}"/>
              </a:ext>
            </a:extLst>
          </p:cNvPr>
          <p:cNvPicPr>
            <a:picLocks noGrp="1" noChangeAspect="1"/>
          </p:cNvPicPr>
          <p:nvPr>
            <p:ph idx="1"/>
          </p:nvPr>
        </p:nvPicPr>
        <p:blipFill>
          <a:blip r:embed="rId2"/>
          <a:stretch>
            <a:fillRect/>
          </a:stretch>
        </p:blipFill>
        <p:spPr>
          <a:xfrm>
            <a:off x="4128369" y="643466"/>
            <a:ext cx="6573530" cy="5571067"/>
          </a:xfrm>
          <a:prstGeom prst="rect">
            <a:avLst/>
          </a:prstGeom>
        </p:spPr>
      </p:pic>
      <p:pic>
        <p:nvPicPr>
          <p:cNvPr id="5" name="Picture 4">
            <a:extLst>
              <a:ext uri="{FF2B5EF4-FFF2-40B4-BE49-F238E27FC236}">
                <a16:creationId xmlns:a16="http://schemas.microsoft.com/office/drawing/2014/main" id="{3F609019-D9C6-4624-8164-6A248A7853D5}"/>
              </a:ext>
            </a:extLst>
          </p:cNvPr>
          <p:cNvPicPr>
            <a:picLocks noChangeAspect="1"/>
          </p:cNvPicPr>
          <p:nvPr/>
        </p:nvPicPr>
        <p:blipFill>
          <a:blip r:embed="rId3"/>
          <a:stretch>
            <a:fillRect/>
          </a:stretch>
        </p:blipFill>
        <p:spPr>
          <a:xfrm>
            <a:off x="1842369" y="2297320"/>
            <a:ext cx="2286000" cy="1933575"/>
          </a:xfrm>
          <a:prstGeom prst="rect">
            <a:avLst/>
          </a:prstGeom>
        </p:spPr>
      </p:pic>
    </p:spTree>
    <p:extLst>
      <p:ext uri="{BB962C8B-B14F-4D97-AF65-F5344CB8AC3E}">
        <p14:creationId xmlns:p14="http://schemas.microsoft.com/office/powerpoint/2010/main" val="3727411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E6D9B-C63E-419E-AE7D-31DD7812E05B}"/>
              </a:ext>
            </a:extLst>
          </p:cNvPr>
          <p:cNvSpPr>
            <a:spLocks noGrp="1"/>
          </p:cNvSpPr>
          <p:nvPr>
            <p:ph type="title"/>
          </p:nvPr>
        </p:nvSpPr>
        <p:spPr/>
        <p:txBody>
          <a:bodyPr>
            <a:normAutofit/>
          </a:bodyPr>
          <a:lstStyle/>
          <a:p>
            <a:r>
              <a:rPr lang="en-US" sz="4800" b="1" u="sng" dirty="0"/>
              <a:t>K-Nearest Neighbor</a:t>
            </a:r>
          </a:p>
        </p:txBody>
      </p:sp>
      <p:pic>
        <p:nvPicPr>
          <p:cNvPr id="4" name="Content Placeholder 3">
            <a:extLst>
              <a:ext uri="{FF2B5EF4-FFF2-40B4-BE49-F238E27FC236}">
                <a16:creationId xmlns:a16="http://schemas.microsoft.com/office/drawing/2014/main" id="{D513F01A-4FDA-413D-AD75-BF95FCE6D314}"/>
              </a:ext>
            </a:extLst>
          </p:cNvPr>
          <p:cNvPicPr>
            <a:picLocks noGrp="1" noChangeAspect="1"/>
          </p:cNvPicPr>
          <p:nvPr>
            <p:ph idx="1"/>
          </p:nvPr>
        </p:nvPicPr>
        <p:blipFill>
          <a:blip r:embed="rId2"/>
          <a:stretch>
            <a:fillRect/>
          </a:stretch>
        </p:blipFill>
        <p:spPr>
          <a:xfrm>
            <a:off x="1034178" y="2098624"/>
            <a:ext cx="9762409" cy="3669558"/>
          </a:xfrm>
          <a:prstGeom prst="rect">
            <a:avLst/>
          </a:prstGeom>
        </p:spPr>
      </p:pic>
      <p:graphicFrame>
        <p:nvGraphicFramePr>
          <p:cNvPr id="5" name="Table 4">
            <a:extLst>
              <a:ext uri="{FF2B5EF4-FFF2-40B4-BE49-F238E27FC236}">
                <a16:creationId xmlns:a16="http://schemas.microsoft.com/office/drawing/2014/main" id="{3E48E600-9DB6-45AA-878D-C27B49F24F46}"/>
              </a:ext>
            </a:extLst>
          </p:cNvPr>
          <p:cNvGraphicFramePr>
            <a:graphicFrameLocks noGrp="1"/>
          </p:cNvGraphicFramePr>
          <p:nvPr/>
        </p:nvGraphicFramePr>
        <p:xfrm>
          <a:off x="1034178" y="2113613"/>
          <a:ext cx="10123644" cy="3654569"/>
        </p:xfrm>
        <a:graphic>
          <a:graphicData uri="http://schemas.openxmlformats.org/drawingml/2006/table">
            <a:tbl>
              <a:tblPr/>
              <a:tblGrid>
                <a:gridCol w="10123644">
                  <a:extLst>
                    <a:ext uri="{9D8B030D-6E8A-4147-A177-3AD203B41FA5}">
                      <a16:colId xmlns:a16="http://schemas.microsoft.com/office/drawing/2014/main" val="4249353390"/>
                    </a:ext>
                  </a:extLst>
                </a:gridCol>
              </a:tblGrid>
              <a:tr h="3654569">
                <a:tc>
                  <a:txBody>
                    <a:bodyPr/>
                    <a:lstStyle/>
                    <a:p>
                      <a:endParaRPr lang="en-US" dirty="0"/>
                    </a:p>
                  </a:txBody>
                  <a:tcPr>
                    <a:lnL w="57150" cmpd="sng">
                      <a:solidFill>
                        <a:srgbClr val="FFFF00"/>
                      </a:solidFill>
                      <a:prstDash val="solid"/>
                    </a:lnL>
                    <a:lnR w="57150" cmpd="sng">
                      <a:solidFill>
                        <a:srgbClr val="FFFF00"/>
                      </a:solidFill>
                      <a:prstDash val="solid"/>
                    </a:lnR>
                    <a:lnT w="57150" cmpd="sng">
                      <a:solidFill>
                        <a:srgbClr val="FFFF00"/>
                      </a:solidFill>
                      <a:prstDash val="solid"/>
                    </a:lnT>
                    <a:lnB w="57150" cmpd="sng">
                      <a:solidFill>
                        <a:srgbClr val="FFFF00"/>
                      </a:solidFill>
                      <a:prstDash val="solid"/>
                    </a:lnB>
                  </a:tcPr>
                </a:tc>
                <a:extLst>
                  <a:ext uri="{0D108BD9-81ED-4DB2-BD59-A6C34878D82A}">
                    <a16:rowId xmlns:a16="http://schemas.microsoft.com/office/drawing/2014/main" val="1931120744"/>
                  </a:ext>
                </a:extLst>
              </a:tr>
            </a:tbl>
          </a:graphicData>
        </a:graphic>
      </p:graphicFrame>
      <p:pic>
        <p:nvPicPr>
          <p:cNvPr id="7" name="Picture 6">
            <a:extLst>
              <a:ext uri="{FF2B5EF4-FFF2-40B4-BE49-F238E27FC236}">
                <a16:creationId xmlns:a16="http://schemas.microsoft.com/office/drawing/2014/main" id="{D97D182B-1EC0-40DF-99CA-5FCEC7E47E22}"/>
              </a:ext>
            </a:extLst>
          </p:cNvPr>
          <p:cNvPicPr>
            <a:picLocks noChangeAspect="1"/>
          </p:cNvPicPr>
          <p:nvPr/>
        </p:nvPicPr>
        <p:blipFill>
          <a:blip r:embed="rId3"/>
          <a:stretch>
            <a:fillRect/>
          </a:stretch>
        </p:blipFill>
        <p:spPr>
          <a:xfrm>
            <a:off x="1142414" y="2098624"/>
            <a:ext cx="2312076" cy="1615247"/>
          </a:xfrm>
          <a:prstGeom prst="rect">
            <a:avLst/>
          </a:prstGeom>
        </p:spPr>
      </p:pic>
    </p:spTree>
    <p:extLst>
      <p:ext uri="{BB962C8B-B14F-4D97-AF65-F5344CB8AC3E}">
        <p14:creationId xmlns:p14="http://schemas.microsoft.com/office/powerpoint/2010/main" val="3822076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C6A2-2502-4E36-B0FE-DCF120859FDB}"/>
              </a:ext>
            </a:extLst>
          </p:cNvPr>
          <p:cNvSpPr>
            <a:spLocks noGrp="1"/>
          </p:cNvSpPr>
          <p:nvPr>
            <p:ph type="title"/>
          </p:nvPr>
        </p:nvSpPr>
        <p:spPr>
          <a:xfrm>
            <a:off x="838200" y="365125"/>
            <a:ext cx="10515600" cy="1111983"/>
          </a:xfrm>
        </p:spPr>
        <p:txBody>
          <a:bodyPr>
            <a:normAutofit/>
          </a:bodyPr>
          <a:lstStyle/>
          <a:p>
            <a:r>
              <a:rPr lang="en-US" sz="4800" b="1" u="sng" dirty="0"/>
              <a:t>Approach to get to the Final ROC</a:t>
            </a:r>
          </a:p>
        </p:txBody>
      </p:sp>
      <p:pic>
        <p:nvPicPr>
          <p:cNvPr id="4" name="Content Placeholder 3">
            <a:extLst>
              <a:ext uri="{FF2B5EF4-FFF2-40B4-BE49-F238E27FC236}">
                <a16:creationId xmlns:a16="http://schemas.microsoft.com/office/drawing/2014/main" id="{42CDDB46-1759-4D57-AAD3-F63A23992CC7}"/>
              </a:ext>
            </a:extLst>
          </p:cNvPr>
          <p:cNvPicPr>
            <a:picLocks noGrp="1" noChangeAspect="1"/>
          </p:cNvPicPr>
          <p:nvPr>
            <p:ph idx="1"/>
          </p:nvPr>
        </p:nvPicPr>
        <p:blipFill>
          <a:blip r:embed="rId2"/>
          <a:stretch>
            <a:fillRect/>
          </a:stretch>
        </p:blipFill>
        <p:spPr>
          <a:xfrm>
            <a:off x="3063361" y="1825625"/>
            <a:ext cx="6065277" cy="4351338"/>
          </a:xfrm>
          <a:prstGeom prst="rect">
            <a:avLst/>
          </a:prstGeom>
        </p:spPr>
      </p:pic>
      <p:graphicFrame>
        <p:nvGraphicFramePr>
          <p:cNvPr id="5" name="Table 4">
            <a:extLst>
              <a:ext uri="{FF2B5EF4-FFF2-40B4-BE49-F238E27FC236}">
                <a16:creationId xmlns:a16="http://schemas.microsoft.com/office/drawing/2014/main" id="{D7A8D72D-9A9A-4524-B221-A296BA4E4986}"/>
              </a:ext>
            </a:extLst>
          </p:cNvPr>
          <p:cNvGraphicFramePr>
            <a:graphicFrameLocks noGrp="1"/>
          </p:cNvGraphicFramePr>
          <p:nvPr/>
        </p:nvGraphicFramePr>
        <p:xfrm>
          <a:off x="1955409" y="1716258"/>
          <a:ext cx="8525022" cy="4460705"/>
        </p:xfrm>
        <a:graphic>
          <a:graphicData uri="http://schemas.openxmlformats.org/drawingml/2006/table">
            <a:tbl>
              <a:tblPr/>
              <a:tblGrid>
                <a:gridCol w="8525022">
                  <a:extLst>
                    <a:ext uri="{9D8B030D-6E8A-4147-A177-3AD203B41FA5}">
                      <a16:colId xmlns:a16="http://schemas.microsoft.com/office/drawing/2014/main" val="907249750"/>
                    </a:ext>
                  </a:extLst>
                </a:gridCol>
              </a:tblGrid>
              <a:tr h="4460705">
                <a:tc>
                  <a:txBody>
                    <a:bodyPr/>
                    <a:lstStyle/>
                    <a:p>
                      <a:endParaRPr lang="en-US" dirty="0"/>
                    </a:p>
                  </a:txBody>
                  <a:tcPr>
                    <a:lnL w="57150" cmpd="sng">
                      <a:solidFill>
                        <a:srgbClr val="FFFF00"/>
                      </a:solidFill>
                      <a:prstDash val="solid"/>
                    </a:lnL>
                    <a:lnR w="57150" cmpd="sng">
                      <a:solidFill>
                        <a:srgbClr val="FFFF00"/>
                      </a:solidFill>
                      <a:prstDash val="solid"/>
                    </a:lnR>
                    <a:lnT w="57150" cmpd="sng">
                      <a:solidFill>
                        <a:srgbClr val="FFFF00"/>
                      </a:solidFill>
                      <a:prstDash val="solid"/>
                    </a:lnT>
                    <a:lnB w="57150" cmpd="sng">
                      <a:solidFill>
                        <a:srgbClr val="FFFF00"/>
                      </a:solidFill>
                      <a:prstDash val="solid"/>
                    </a:lnB>
                  </a:tcPr>
                </a:tc>
                <a:extLst>
                  <a:ext uri="{0D108BD9-81ED-4DB2-BD59-A6C34878D82A}">
                    <a16:rowId xmlns:a16="http://schemas.microsoft.com/office/drawing/2014/main" val="2645685082"/>
                  </a:ext>
                </a:extLst>
              </a:tr>
            </a:tbl>
          </a:graphicData>
        </a:graphic>
      </p:graphicFrame>
    </p:spTree>
    <p:extLst>
      <p:ext uri="{BB962C8B-B14F-4D97-AF65-F5344CB8AC3E}">
        <p14:creationId xmlns:p14="http://schemas.microsoft.com/office/powerpoint/2010/main" val="25400310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24B4E-A3DA-4AFD-BC64-A2D07FC9E91E}"/>
              </a:ext>
            </a:extLst>
          </p:cNvPr>
          <p:cNvSpPr>
            <a:spLocks noGrp="1"/>
          </p:cNvSpPr>
          <p:nvPr>
            <p:ph type="title"/>
          </p:nvPr>
        </p:nvSpPr>
        <p:spPr>
          <a:xfrm>
            <a:off x="1223888" y="365125"/>
            <a:ext cx="10129911" cy="746223"/>
          </a:xfrm>
        </p:spPr>
        <p:txBody>
          <a:bodyPr>
            <a:noAutofit/>
          </a:bodyPr>
          <a:lstStyle/>
          <a:p>
            <a:r>
              <a:rPr lang="en-US" sz="4800" b="1" u="sng" dirty="0"/>
              <a:t>Level of importance of Predictors</a:t>
            </a:r>
          </a:p>
        </p:txBody>
      </p:sp>
      <p:pic>
        <p:nvPicPr>
          <p:cNvPr id="27" name="Picture 26">
            <a:extLst>
              <a:ext uri="{FF2B5EF4-FFF2-40B4-BE49-F238E27FC236}">
                <a16:creationId xmlns:a16="http://schemas.microsoft.com/office/drawing/2014/main" id="{F2AF3F55-E268-47AB-B539-DE0D1097667F}"/>
              </a:ext>
            </a:extLst>
          </p:cNvPr>
          <p:cNvPicPr>
            <a:picLocks noChangeAspect="1"/>
          </p:cNvPicPr>
          <p:nvPr/>
        </p:nvPicPr>
        <p:blipFill>
          <a:blip r:embed="rId2"/>
          <a:stretch>
            <a:fillRect/>
          </a:stretch>
        </p:blipFill>
        <p:spPr>
          <a:xfrm>
            <a:off x="1280088" y="1379095"/>
            <a:ext cx="3383697" cy="4389120"/>
          </a:xfrm>
          <a:prstGeom prst="rect">
            <a:avLst/>
          </a:prstGeom>
        </p:spPr>
      </p:pic>
      <p:pic>
        <p:nvPicPr>
          <p:cNvPr id="30" name="Picture 29">
            <a:extLst>
              <a:ext uri="{FF2B5EF4-FFF2-40B4-BE49-F238E27FC236}">
                <a16:creationId xmlns:a16="http://schemas.microsoft.com/office/drawing/2014/main" id="{CB66A302-B292-4188-B0D4-0C4D484CB395}"/>
              </a:ext>
            </a:extLst>
          </p:cNvPr>
          <p:cNvPicPr>
            <a:picLocks noChangeAspect="1"/>
          </p:cNvPicPr>
          <p:nvPr/>
        </p:nvPicPr>
        <p:blipFill>
          <a:blip r:embed="rId3"/>
          <a:stretch>
            <a:fillRect/>
          </a:stretch>
        </p:blipFill>
        <p:spPr>
          <a:xfrm>
            <a:off x="4923693" y="1379095"/>
            <a:ext cx="3207434" cy="4375051"/>
          </a:xfrm>
          <a:prstGeom prst="rect">
            <a:avLst/>
          </a:prstGeom>
        </p:spPr>
      </p:pic>
      <p:graphicFrame>
        <p:nvGraphicFramePr>
          <p:cNvPr id="31" name="Table 30">
            <a:extLst>
              <a:ext uri="{FF2B5EF4-FFF2-40B4-BE49-F238E27FC236}">
                <a16:creationId xmlns:a16="http://schemas.microsoft.com/office/drawing/2014/main" id="{05AFE9B2-E364-42B7-ABB2-343484A53CD0}"/>
              </a:ext>
            </a:extLst>
          </p:cNvPr>
          <p:cNvGraphicFramePr>
            <a:graphicFrameLocks noGrp="1"/>
          </p:cNvGraphicFramePr>
          <p:nvPr/>
        </p:nvGraphicFramePr>
        <p:xfrm>
          <a:off x="1223888" y="1379096"/>
          <a:ext cx="3439896" cy="4374590"/>
        </p:xfrm>
        <a:graphic>
          <a:graphicData uri="http://schemas.openxmlformats.org/drawingml/2006/table">
            <a:tbl>
              <a:tblPr/>
              <a:tblGrid>
                <a:gridCol w="3439896">
                  <a:extLst>
                    <a:ext uri="{9D8B030D-6E8A-4147-A177-3AD203B41FA5}">
                      <a16:colId xmlns:a16="http://schemas.microsoft.com/office/drawing/2014/main" val="1756518465"/>
                    </a:ext>
                  </a:extLst>
                </a:gridCol>
              </a:tblGrid>
              <a:tr h="4374590">
                <a:tc>
                  <a:txBody>
                    <a:bodyPr/>
                    <a:lstStyle/>
                    <a:p>
                      <a:endParaRPr lang="en-US" dirty="0"/>
                    </a:p>
                  </a:txBody>
                  <a:tcPr>
                    <a:lnL w="57150" cmpd="sng">
                      <a:solidFill>
                        <a:srgbClr val="FFFF00"/>
                      </a:solidFill>
                      <a:prstDash val="solid"/>
                    </a:lnL>
                    <a:lnR w="57150" cmpd="sng">
                      <a:solidFill>
                        <a:srgbClr val="FFFF00"/>
                      </a:solidFill>
                      <a:prstDash val="solid"/>
                    </a:lnR>
                    <a:lnT w="57150" cmpd="sng">
                      <a:solidFill>
                        <a:srgbClr val="FFFF00"/>
                      </a:solidFill>
                      <a:prstDash val="solid"/>
                    </a:lnT>
                    <a:lnB w="57150" cmpd="sng">
                      <a:solidFill>
                        <a:srgbClr val="FFFF00"/>
                      </a:solidFill>
                      <a:prstDash val="solid"/>
                    </a:lnB>
                  </a:tcPr>
                </a:tc>
                <a:extLst>
                  <a:ext uri="{0D108BD9-81ED-4DB2-BD59-A6C34878D82A}">
                    <a16:rowId xmlns:a16="http://schemas.microsoft.com/office/drawing/2014/main" val="4055450882"/>
                  </a:ext>
                </a:extLst>
              </a:tr>
            </a:tbl>
          </a:graphicData>
        </a:graphic>
      </p:graphicFrame>
      <p:graphicFrame>
        <p:nvGraphicFramePr>
          <p:cNvPr id="32" name="Table 31">
            <a:extLst>
              <a:ext uri="{FF2B5EF4-FFF2-40B4-BE49-F238E27FC236}">
                <a16:creationId xmlns:a16="http://schemas.microsoft.com/office/drawing/2014/main" id="{6DF7ABC5-235C-4197-BA61-C4172EFEBE48}"/>
              </a:ext>
            </a:extLst>
          </p:cNvPr>
          <p:cNvGraphicFramePr>
            <a:graphicFrameLocks noGrp="1"/>
          </p:cNvGraphicFramePr>
          <p:nvPr/>
        </p:nvGraphicFramePr>
        <p:xfrm>
          <a:off x="4923692" y="1378634"/>
          <a:ext cx="3207434" cy="4375051"/>
        </p:xfrm>
        <a:graphic>
          <a:graphicData uri="http://schemas.openxmlformats.org/drawingml/2006/table">
            <a:tbl>
              <a:tblPr/>
              <a:tblGrid>
                <a:gridCol w="3207434">
                  <a:extLst>
                    <a:ext uri="{9D8B030D-6E8A-4147-A177-3AD203B41FA5}">
                      <a16:colId xmlns:a16="http://schemas.microsoft.com/office/drawing/2014/main" val="2052519308"/>
                    </a:ext>
                  </a:extLst>
                </a:gridCol>
              </a:tblGrid>
              <a:tr h="4375051">
                <a:tc>
                  <a:txBody>
                    <a:bodyPr/>
                    <a:lstStyle/>
                    <a:p>
                      <a:endParaRPr lang="en-US" dirty="0"/>
                    </a:p>
                  </a:txBody>
                  <a:tcPr>
                    <a:lnL w="57150" cmpd="sng">
                      <a:solidFill>
                        <a:srgbClr val="FFFF00"/>
                      </a:solidFill>
                      <a:prstDash val="solid"/>
                    </a:lnL>
                    <a:lnR w="57150" cmpd="sng">
                      <a:solidFill>
                        <a:srgbClr val="FFFF00"/>
                      </a:solidFill>
                      <a:prstDash val="solid"/>
                    </a:lnR>
                    <a:lnT w="57150" cmpd="sng">
                      <a:solidFill>
                        <a:srgbClr val="FFFF00"/>
                      </a:solidFill>
                      <a:prstDash val="solid"/>
                    </a:lnT>
                    <a:lnB w="57150" cmpd="sng">
                      <a:solidFill>
                        <a:srgbClr val="FFFF00"/>
                      </a:solidFill>
                      <a:prstDash val="solid"/>
                    </a:lnB>
                  </a:tcPr>
                </a:tc>
                <a:extLst>
                  <a:ext uri="{0D108BD9-81ED-4DB2-BD59-A6C34878D82A}">
                    <a16:rowId xmlns:a16="http://schemas.microsoft.com/office/drawing/2014/main" val="663684537"/>
                  </a:ext>
                </a:extLst>
              </a:tr>
            </a:tbl>
          </a:graphicData>
        </a:graphic>
      </p:graphicFrame>
      <p:pic>
        <p:nvPicPr>
          <p:cNvPr id="34" name="Picture 33">
            <a:extLst>
              <a:ext uri="{FF2B5EF4-FFF2-40B4-BE49-F238E27FC236}">
                <a16:creationId xmlns:a16="http://schemas.microsoft.com/office/drawing/2014/main" id="{0C500490-40F2-432F-BA82-37F62DC66C8D}"/>
              </a:ext>
            </a:extLst>
          </p:cNvPr>
          <p:cNvPicPr>
            <a:picLocks noChangeAspect="1"/>
          </p:cNvPicPr>
          <p:nvPr/>
        </p:nvPicPr>
        <p:blipFill>
          <a:blip r:embed="rId4"/>
          <a:stretch>
            <a:fillRect/>
          </a:stretch>
        </p:blipFill>
        <p:spPr>
          <a:xfrm>
            <a:off x="8342143" y="3334043"/>
            <a:ext cx="3207434" cy="1390650"/>
          </a:xfrm>
          <a:prstGeom prst="rect">
            <a:avLst/>
          </a:prstGeom>
        </p:spPr>
      </p:pic>
      <p:graphicFrame>
        <p:nvGraphicFramePr>
          <p:cNvPr id="35" name="Table 34">
            <a:extLst>
              <a:ext uri="{FF2B5EF4-FFF2-40B4-BE49-F238E27FC236}">
                <a16:creationId xmlns:a16="http://schemas.microsoft.com/office/drawing/2014/main" id="{0BA1ADD1-B041-4915-9A59-A0F8F0C4EF0A}"/>
              </a:ext>
            </a:extLst>
          </p:cNvPr>
          <p:cNvGraphicFramePr>
            <a:graphicFrameLocks noGrp="1"/>
          </p:cNvGraphicFramePr>
          <p:nvPr/>
        </p:nvGraphicFramePr>
        <p:xfrm>
          <a:off x="8342142" y="3334043"/>
          <a:ext cx="3207434" cy="1434905"/>
        </p:xfrm>
        <a:graphic>
          <a:graphicData uri="http://schemas.openxmlformats.org/drawingml/2006/table">
            <a:tbl>
              <a:tblPr/>
              <a:tblGrid>
                <a:gridCol w="3207434">
                  <a:extLst>
                    <a:ext uri="{9D8B030D-6E8A-4147-A177-3AD203B41FA5}">
                      <a16:colId xmlns:a16="http://schemas.microsoft.com/office/drawing/2014/main" val="1673502029"/>
                    </a:ext>
                  </a:extLst>
                </a:gridCol>
              </a:tblGrid>
              <a:tr h="1434905">
                <a:tc>
                  <a:txBody>
                    <a:bodyPr/>
                    <a:lstStyle/>
                    <a:p>
                      <a:endParaRPr lang="en-US" dirty="0"/>
                    </a:p>
                  </a:txBody>
                  <a:tcPr>
                    <a:lnL w="57150" cmpd="sng">
                      <a:solidFill>
                        <a:srgbClr val="FFFF00"/>
                      </a:solidFill>
                      <a:prstDash val="solid"/>
                    </a:lnL>
                    <a:lnR w="57150" cmpd="sng">
                      <a:solidFill>
                        <a:srgbClr val="FFFF00"/>
                      </a:solidFill>
                      <a:prstDash val="solid"/>
                    </a:lnR>
                    <a:lnT w="57150" cmpd="sng">
                      <a:solidFill>
                        <a:srgbClr val="FFFF00"/>
                      </a:solidFill>
                      <a:prstDash val="solid"/>
                    </a:lnT>
                    <a:lnB w="57150" cmpd="sng">
                      <a:solidFill>
                        <a:srgbClr val="FFFF00"/>
                      </a:solidFill>
                      <a:prstDash val="solid"/>
                    </a:lnB>
                  </a:tcPr>
                </a:tc>
                <a:extLst>
                  <a:ext uri="{0D108BD9-81ED-4DB2-BD59-A6C34878D82A}">
                    <a16:rowId xmlns:a16="http://schemas.microsoft.com/office/drawing/2014/main" val="479809665"/>
                  </a:ext>
                </a:extLst>
              </a:tr>
            </a:tbl>
          </a:graphicData>
        </a:graphic>
      </p:graphicFrame>
    </p:spTree>
    <p:extLst>
      <p:ext uri="{BB962C8B-B14F-4D97-AF65-F5344CB8AC3E}">
        <p14:creationId xmlns:p14="http://schemas.microsoft.com/office/powerpoint/2010/main" val="571959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7B4FE-F188-4AEA-BF78-E1BD8836A1AD}"/>
              </a:ext>
            </a:extLst>
          </p:cNvPr>
          <p:cNvSpPr>
            <a:spLocks noGrp="1"/>
          </p:cNvSpPr>
          <p:nvPr>
            <p:ph type="title"/>
          </p:nvPr>
        </p:nvSpPr>
        <p:spPr/>
        <p:txBody>
          <a:bodyPr>
            <a:normAutofit/>
          </a:bodyPr>
          <a:lstStyle/>
          <a:p>
            <a:r>
              <a:rPr lang="en-US" sz="4800" b="1" u="sng" dirty="0"/>
              <a:t>Evaluation</a:t>
            </a:r>
          </a:p>
        </p:txBody>
      </p:sp>
      <p:graphicFrame>
        <p:nvGraphicFramePr>
          <p:cNvPr id="9" name="Content Placeholder 8">
            <a:extLst>
              <a:ext uri="{FF2B5EF4-FFF2-40B4-BE49-F238E27FC236}">
                <a16:creationId xmlns:a16="http://schemas.microsoft.com/office/drawing/2014/main" id="{F33826EB-A061-482F-AE74-AC0F1F3DC725}"/>
              </a:ext>
            </a:extLst>
          </p:cNvPr>
          <p:cNvGraphicFramePr>
            <a:graphicFrameLocks noGrp="1"/>
          </p:cNvGraphicFramePr>
          <p:nvPr>
            <p:ph idx="1"/>
          </p:nvPr>
        </p:nvGraphicFramePr>
        <p:xfrm>
          <a:off x="1469036" y="2053652"/>
          <a:ext cx="8349521" cy="4002373"/>
        </p:xfrm>
        <a:graphic>
          <a:graphicData uri="http://schemas.openxmlformats.org/drawingml/2006/table">
            <a:tbl>
              <a:tblPr/>
              <a:tblGrid>
                <a:gridCol w="8349521">
                  <a:extLst>
                    <a:ext uri="{9D8B030D-6E8A-4147-A177-3AD203B41FA5}">
                      <a16:colId xmlns:a16="http://schemas.microsoft.com/office/drawing/2014/main" val="968054805"/>
                    </a:ext>
                  </a:extLst>
                </a:gridCol>
              </a:tblGrid>
              <a:tr h="4002373">
                <a:tc>
                  <a:txBody>
                    <a:bodyPr/>
                    <a:lstStyle/>
                    <a:p>
                      <a:endParaRPr lang="en-US" dirty="0"/>
                    </a:p>
                  </a:txBody>
                  <a:tcPr>
                    <a:lnL w="57150" cmpd="sng">
                      <a:solidFill>
                        <a:srgbClr val="FFFF00"/>
                      </a:solidFill>
                      <a:prstDash val="solid"/>
                    </a:lnL>
                    <a:lnR w="57150" cmpd="sng">
                      <a:solidFill>
                        <a:srgbClr val="FFFF00"/>
                      </a:solidFill>
                      <a:prstDash val="solid"/>
                    </a:lnR>
                    <a:lnT w="57150" cmpd="sng">
                      <a:solidFill>
                        <a:srgbClr val="FFFF00"/>
                      </a:solidFill>
                      <a:prstDash val="solid"/>
                    </a:lnT>
                    <a:lnB w="57150" cmpd="sng">
                      <a:solidFill>
                        <a:srgbClr val="FFFF00"/>
                      </a:solidFill>
                      <a:prstDash val="solid"/>
                    </a:lnB>
                  </a:tcPr>
                </a:tc>
                <a:extLst>
                  <a:ext uri="{0D108BD9-81ED-4DB2-BD59-A6C34878D82A}">
                    <a16:rowId xmlns:a16="http://schemas.microsoft.com/office/drawing/2014/main" val="244092358"/>
                  </a:ext>
                </a:extLst>
              </a:tr>
            </a:tbl>
          </a:graphicData>
        </a:graphic>
      </p:graphicFrame>
      <p:pic>
        <p:nvPicPr>
          <p:cNvPr id="8" name="Picture 7">
            <a:extLst>
              <a:ext uri="{FF2B5EF4-FFF2-40B4-BE49-F238E27FC236}">
                <a16:creationId xmlns:a16="http://schemas.microsoft.com/office/drawing/2014/main" id="{5C635745-DA7B-4E1F-B0E9-91EBE5283CA9}"/>
              </a:ext>
            </a:extLst>
          </p:cNvPr>
          <p:cNvPicPr>
            <a:picLocks noChangeAspect="1"/>
          </p:cNvPicPr>
          <p:nvPr/>
        </p:nvPicPr>
        <p:blipFill>
          <a:blip r:embed="rId2"/>
          <a:stretch>
            <a:fillRect/>
          </a:stretch>
        </p:blipFill>
        <p:spPr>
          <a:xfrm>
            <a:off x="1611210" y="2166425"/>
            <a:ext cx="8095497" cy="3860581"/>
          </a:xfrm>
          <a:prstGeom prst="rect">
            <a:avLst/>
          </a:prstGeom>
        </p:spPr>
      </p:pic>
    </p:spTree>
    <p:extLst>
      <p:ext uri="{BB962C8B-B14F-4D97-AF65-F5344CB8AC3E}">
        <p14:creationId xmlns:p14="http://schemas.microsoft.com/office/powerpoint/2010/main" val="1877424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798FB-4F9A-404E-9546-7DAA0CFD96DB}"/>
              </a:ext>
            </a:extLst>
          </p:cNvPr>
          <p:cNvSpPr>
            <a:spLocks noGrp="1"/>
          </p:cNvSpPr>
          <p:nvPr>
            <p:ph type="title"/>
          </p:nvPr>
        </p:nvSpPr>
        <p:spPr/>
        <p:txBody>
          <a:bodyPr>
            <a:normAutofit/>
          </a:bodyPr>
          <a:lstStyle/>
          <a:p>
            <a:r>
              <a:rPr lang="en-US" sz="4800" b="1" u="sng" dirty="0"/>
              <a:t>ROC Curves of the six models</a:t>
            </a:r>
          </a:p>
        </p:txBody>
      </p:sp>
      <p:pic>
        <p:nvPicPr>
          <p:cNvPr id="4" name="Content Placeholder 3">
            <a:extLst>
              <a:ext uri="{FF2B5EF4-FFF2-40B4-BE49-F238E27FC236}">
                <a16:creationId xmlns:a16="http://schemas.microsoft.com/office/drawing/2014/main" id="{BA35BA2F-B039-4C35-B143-F34F29421EB7}"/>
              </a:ext>
            </a:extLst>
          </p:cNvPr>
          <p:cNvPicPr>
            <a:picLocks noGrp="1" noChangeAspect="1"/>
          </p:cNvPicPr>
          <p:nvPr>
            <p:ph idx="1"/>
          </p:nvPr>
        </p:nvPicPr>
        <p:blipFill>
          <a:blip r:embed="rId2"/>
          <a:stretch>
            <a:fillRect/>
          </a:stretch>
        </p:blipFill>
        <p:spPr>
          <a:xfrm>
            <a:off x="3920331" y="1825625"/>
            <a:ext cx="4351338" cy="4351338"/>
          </a:xfrm>
          <a:prstGeom prst="rect">
            <a:avLst/>
          </a:prstGeom>
        </p:spPr>
      </p:pic>
      <p:graphicFrame>
        <p:nvGraphicFramePr>
          <p:cNvPr id="5" name="Table 4">
            <a:extLst>
              <a:ext uri="{FF2B5EF4-FFF2-40B4-BE49-F238E27FC236}">
                <a16:creationId xmlns:a16="http://schemas.microsoft.com/office/drawing/2014/main" id="{6A8DE3C2-5A96-4ED3-B685-EE6134224703}"/>
              </a:ext>
            </a:extLst>
          </p:cNvPr>
          <p:cNvGraphicFramePr>
            <a:graphicFrameLocks noGrp="1"/>
          </p:cNvGraphicFramePr>
          <p:nvPr/>
        </p:nvGraphicFramePr>
        <p:xfrm>
          <a:off x="2799471" y="1843790"/>
          <a:ext cx="7202658" cy="4287187"/>
        </p:xfrm>
        <a:graphic>
          <a:graphicData uri="http://schemas.openxmlformats.org/drawingml/2006/table">
            <a:tbl>
              <a:tblPr/>
              <a:tblGrid>
                <a:gridCol w="7202658">
                  <a:extLst>
                    <a:ext uri="{9D8B030D-6E8A-4147-A177-3AD203B41FA5}">
                      <a16:colId xmlns:a16="http://schemas.microsoft.com/office/drawing/2014/main" val="492047978"/>
                    </a:ext>
                  </a:extLst>
                </a:gridCol>
              </a:tblGrid>
              <a:tr h="4287187">
                <a:tc>
                  <a:txBody>
                    <a:bodyPr/>
                    <a:lstStyle/>
                    <a:p>
                      <a:endParaRPr lang="en-US" dirty="0"/>
                    </a:p>
                  </a:txBody>
                  <a:tcPr>
                    <a:lnL w="57150" cmpd="sng">
                      <a:solidFill>
                        <a:srgbClr val="FFFF00"/>
                      </a:solidFill>
                      <a:prstDash val="solid"/>
                    </a:lnL>
                    <a:lnR w="57150" cmpd="sng">
                      <a:solidFill>
                        <a:srgbClr val="FFFF00"/>
                      </a:solidFill>
                      <a:prstDash val="solid"/>
                    </a:lnR>
                    <a:lnT w="57150" cmpd="sng">
                      <a:solidFill>
                        <a:srgbClr val="FFFF00"/>
                      </a:solidFill>
                      <a:prstDash val="solid"/>
                    </a:lnT>
                    <a:lnB w="57150" cmpd="sng">
                      <a:solidFill>
                        <a:srgbClr val="FFFF00"/>
                      </a:solidFill>
                      <a:prstDash val="solid"/>
                    </a:lnB>
                  </a:tcPr>
                </a:tc>
                <a:extLst>
                  <a:ext uri="{0D108BD9-81ED-4DB2-BD59-A6C34878D82A}">
                    <a16:rowId xmlns:a16="http://schemas.microsoft.com/office/drawing/2014/main" val="1462013989"/>
                  </a:ext>
                </a:extLst>
              </a:tr>
            </a:tbl>
          </a:graphicData>
        </a:graphic>
      </p:graphicFrame>
    </p:spTree>
    <p:extLst>
      <p:ext uri="{BB962C8B-B14F-4D97-AF65-F5344CB8AC3E}">
        <p14:creationId xmlns:p14="http://schemas.microsoft.com/office/powerpoint/2010/main" val="1476291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BFAC1-DC6F-4726-9ED6-52E2DD29C9DD}"/>
              </a:ext>
            </a:extLst>
          </p:cNvPr>
          <p:cNvSpPr>
            <a:spLocks noGrp="1"/>
          </p:cNvSpPr>
          <p:nvPr>
            <p:ph type="title"/>
          </p:nvPr>
        </p:nvSpPr>
        <p:spPr>
          <a:xfrm>
            <a:off x="1136428" y="627564"/>
            <a:ext cx="7474172" cy="1325563"/>
          </a:xfrm>
        </p:spPr>
        <p:txBody>
          <a:bodyPr>
            <a:normAutofit/>
          </a:bodyPr>
          <a:lstStyle/>
          <a:p>
            <a:r>
              <a:rPr lang="en-US" b="1" u="sng" dirty="0"/>
              <a:t>Deployment</a:t>
            </a:r>
          </a:p>
        </p:txBody>
      </p:sp>
      <p:sp>
        <p:nvSpPr>
          <p:cNvPr id="3" name="Content Placeholder 2">
            <a:extLst>
              <a:ext uri="{FF2B5EF4-FFF2-40B4-BE49-F238E27FC236}">
                <a16:creationId xmlns:a16="http://schemas.microsoft.com/office/drawing/2014/main" id="{F67BD3DB-2BF4-4DC5-B2B6-B1D3FF5725D5}"/>
              </a:ext>
            </a:extLst>
          </p:cNvPr>
          <p:cNvSpPr>
            <a:spLocks noGrp="1"/>
          </p:cNvSpPr>
          <p:nvPr>
            <p:ph idx="1"/>
          </p:nvPr>
        </p:nvSpPr>
        <p:spPr>
          <a:xfrm>
            <a:off x="1136429" y="2278173"/>
            <a:ext cx="6467867" cy="3450613"/>
          </a:xfrm>
        </p:spPr>
        <p:txBody>
          <a:bodyPr anchor="ctr">
            <a:normAutofit/>
          </a:bodyPr>
          <a:lstStyle/>
          <a:p>
            <a:r>
              <a:rPr lang="en-US" sz="2400" dirty="0"/>
              <a:t>Could not be maintained in academic environment</a:t>
            </a:r>
          </a:p>
          <a:p>
            <a:endParaRPr lang="en-US" sz="2400" dirty="0"/>
          </a:p>
          <a:p>
            <a:r>
              <a:rPr lang="en-US" sz="2400" dirty="0"/>
              <a:t>In a larger business environment, models could be updated and adjusted for changes in cars, such as self driving cars and new components being used in for example electric cars and then deployed.</a:t>
            </a:r>
          </a:p>
          <a:p>
            <a:endParaRPr lang="en-US" sz="2400" dirty="0"/>
          </a:p>
          <a:p>
            <a:endParaRPr lang="en-US" sz="2400" dirty="0"/>
          </a:p>
        </p:txBody>
      </p:sp>
    </p:spTree>
    <p:extLst>
      <p:ext uri="{BB962C8B-B14F-4D97-AF65-F5344CB8AC3E}">
        <p14:creationId xmlns:p14="http://schemas.microsoft.com/office/powerpoint/2010/main" val="1207145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BCEB2-984F-4640-A2B9-4FDEB0EDFC4C}"/>
              </a:ext>
            </a:extLst>
          </p:cNvPr>
          <p:cNvSpPr>
            <a:spLocks noGrp="1"/>
          </p:cNvSpPr>
          <p:nvPr>
            <p:ph type="title"/>
          </p:nvPr>
        </p:nvSpPr>
        <p:spPr>
          <a:xfrm>
            <a:off x="1136428" y="627564"/>
            <a:ext cx="7474172" cy="1325563"/>
          </a:xfrm>
        </p:spPr>
        <p:txBody>
          <a:bodyPr>
            <a:normAutofit/>
          </a:bodyPr>
          <a:lstStyle/>
          <a:p>
            <a:r>
              <a:rPr lang="en-US" b="1" u="sng" dirty="0"/>
              <a:t>Conclusion</a:t>
            </a:r>
          </a:p>
        </p:txBody>
      </p:sp>
      <p:sp>
        <p:nvSpPr>
          <p:cNvPr id="3" name="Content Placeholder 2">
            <a:extLst>
              <a:ext uri="{FF2B5EF4-FFF2-40B4-BE49-F238E27FC236}">
                <a16:creationId xmlns:a16="http://schemas.microsoft.com/office/drawing/2014/main" id="{A22AD2E8-F8B2-4B1B-BA56-AA4400D259DD}"/>
              </a:ext>
            </a:extLst>
          </p:cNvPr>
          <p:cNvSpPr>
            <a:spLocks noGrp="1"/>
          </p:cNvSpPr>
          <p:nvPr>
            <p:ph idx="1"/>
          </p:nvPr>
        </p:nvSpPr>
        <p:spPr>
          <a:xfrm>
            <a:off x="1136429" y="2278173"/>
            <a:ext cx="7570691" cy="3827987"/>
          </a:xfrm>
        </p:spPr>
        <p:txBody>
          <a:bodyPr anchor="ctr">
            <a:normAutofit lnSpcReduction="10000"/>
          </a:bodyPr>
          <a:lstStyle/>
          <a:p>
            <a:endParaRPr lang="en-US" sz="2400" dirty="0"/>
          </a:p>
          <a:p>
            <a:r>
              <a:rPr lang="en-US" sz="2400" dirty="0"/>
              <a:t>Our model identified restraint use, alcohol use and , if they were ejected as major factors as to the occurrence of crashes.</a:t>
            </a:r>
          </a:p>
          <a:p>
            <a:r>
              <a:rPr lang="en-US" sz="2400" dirty="0"/>
              <a:t>Clearly Ejection is generally tied to whether a restraint was used or not.</a:t>
            </a:r>
          </a:p>
          <a:p>
            <a:r>
              <a:rPr lang="en-US" sz="2400" dirty="0"/>
              <a:t>Government should continue to use programs to generate awareness around drinking and driving.</a:t>
            </a:r>
          </a:p>
          <a:p>
            <a:r>
              <a:rPr lang="en-US" sz="2400" dirty="0"/>
              <a:t>Should also continue to generate awareness to the risk of not using a restraint while driving.</a:t>
            </a:r>
          </a:p>
          <a:p>
            <a:endParaRPr lang="en-US" sz="2400" dirty="0"/>
          </a:p>
        </p:txBody>
      </p:sp>
      <p:pic>
        <p:nvPicPr>
          <p:cNvPr id="5" name="Picture 4">
            <a:extLst>
              <a:ext uri="{FF2B5EF4-FFF2-40B4-BE49-F238E27FC236}">
                <a16:creationId xmlns:a16="http://schemas.microsoft.com/office/drawing/2014/main" id="{05640BFD-F492-49E4-97C9-FF2672477929}"/>
              </a:ext>
            </a:extLst>
          </p:cNvPr>
          <p:cNvPicPr>
            <a:picLocks noChangeAspect="1"/>
          </p:cNvPicPr>
          <p:nvPr/>
        </p:nvPicPr>
        <p:blipFill rotWithShape="1">
          <a:blip r:embed="rId2"/>
          <a:srcRect l="9497" r="-2318" b="78574"/>
          <a:stretch/>
        </p:blipFill>
        <p:spPr>
          <a:xfrm>
            <a:off x="6817360" y="1010080"/>
            <a:ext cx="5197048" cy="1164160"/>
          </a:xfrm>
          <a:prstGeom prst="rect">
            <a:avLst/>
          </a:prstGeom>
        </p:spPr>
      </p:pic>
    </p:spTree>
    <p:extLst>
      <p:ext uri="{BB962C8B-B14F-4D97-AF65-F5344CB8AC3E}">
        <p14:creationId xmlns:p14="http://schemas.microsoft.com/office/powerpoint/2010/main" val="1087377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5568" y="-809843"/>
            <a:ext cx="12383136" cy="8477686"/>
          </a:xfrm>
          <a:prstGeom prst="rect">
            <a:avLst/>
          </a:prstGeom>
        </p:spPr>
      </p:pic>
    </p:spTree>
    <p:extLst>
      <p:ext uri="{BB962C8B-B14F-4D97-AF65-F5344CB8AC3E}">
        <p14:creationId xmlns:p14="http://schemas.microsoft.com/office/powerpoint/2010/main" val="11559170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81943" y="1184987"/>
            <a:ext cx="6413177" cy="4831737"/>
          </a:xfrm>
          <a:prstGeom prst="rect">
            <a:avLst/>
          </a:prstGeom>
        </p:spPr>
      </p:pic>
    </p:spTree>
    <p:extLst>
      <p:ext uri="{BB962C8B-B14F-4D97-AF65-F5344CB8AC3E}">
        <p14:creationId xmlns:p14="http://schemas.microsoft.com/office/powerpoint/2010/main" val="2356883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5"/>
              </a:gs>
              <a:gs pos="25000">
                <a:schemeClr val="accent5"/>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82E0703-1534-4665-A6EB-A396C75752D8}"/>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Business Understanding</a:t>
            </a:r>
          </a:p>
        </p:txBody>
      </p:sp>
      <p:graphicFrame>
        <p:nvGraphicFramePr>
          <p:cNvPr id="5" name="Content Placeholder 2">
            <a:extLst>
              <a:ext uri="{FF2B5EF4-FFF2-40B4-BE49-F238E27FC236}">
                <a16:creationId xmlns:a16="http://schemas.microsoft.com/office/drawing/2014/main" id="{89DC042E-A3A8-4866-A47B-29739D42FB84}"/>
              </a:ext>
            </a:extLst>
          </p:cNvPr>
          <p:cNvGraphicFramePr>
            <a:graphicFrameLocks noGrp="1"/>
          </p:cNvGraphicFramePr>
          <p:nvPr>
            <p:ph idx="1"/>
            <p:extLst>
              <p:ext uri="{D42A27DB-BD31-4B8C-83A1-F6EECF244321}">
                <p14:modId xmlns:p14="http://schemas.microsoft.com/office/powerpoint/2010/main" val="1620283859"/>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35845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5B316-FF44-43EC-BD3A-433F4F24FFF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kern="1200">
                <a:solidFill>
                  <a:srgbClr val="FFFFFF"/>
                </a:solidFill>
                <a:latin typeface="+mj-lt"/>
                <a:ea typeface="+mj-ea"/>
                <a:cs typeface="+mj-cs"/>
              </a:rPr>
              <a:t>Data Understanding</a:t>
            </a:r>
          </a:p>
        </p:txBody>
      </p:sp>
      <p:sp>
        <p:nvSpPr>
          <p:cNvPr id="3" name="Content Placeholder 2">
            <a:extLst>
              <a:ext uri="{FF2B5EF4-FFF2-40B4-BE49-F238E27FC236}">
                <a16:creationId xmlns:a16="http://schemas.microsoft.com/office/drawing/2014/main" id="{7847494A-9273-4484-9780-341C742209A0}"/>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cap="all">
                <a:solidFill>
                  <a:srgbClr val="FFFFFF"/>
                </a:solidFill>
                <a:latin typeface="+mn-lt"/>
                <a:ea typeface="+mn-ea"/>
                <a:cs typeface="+mn-cs"/>
              </a:rPr>
              <a:t>Used Crash Report Sampling System (CRSS) Manual.</a:t>
            </a: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A close up of a piece of paper&#10;&#10;Description automatically generated">
            <a:extLst>
              <a:ext uri="{FF2B5EF4-FFF2-40B4-BE49-F238E27FC236}">
                <a16:creationId xmlns:a16="http://schemas.microsoft.com/office/drawing/2014/main" id="{00E826D5-F855-45C9-B72E-69849A739506}"/>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4746" b="7705"/>
          <a:stretch/>
        </p:blipFill>
        <p:spPr>
          <a:xfrm>
            <a:off x="5153822" y="1589779"/>
            <a:ext cx="6553545" cy="3686384"/>
          </a:xfrm>
          <a:prstGeom prst="rect">
            <a:avLst/>
          </a:prstGeom>
        </p:spPr>
      </p:pic>
      <p:sp>
        <p:nvSpPr>
          <p:cNvPr id="6" name="TextBox 5">
            <a:extLst>
              <a:ext uri="{FF2B5EF4-FFF2-40B4-BE49-F238E27FC236}">
                <a16:creationId xmlns:a16="http://schemas.microsoft.com/office/drawing/2014/main" id="{3F258F15-0E5A-4B3D-B35E-7E427B7F0133}"/>
              </a:ext>
            </a:extLst>
          </p:cNvPr>
          <p:cNvSpPr txBox="1"/>
          <p:nvPr/>
        </p:nvSpPr>
        <p:spPr>
          <a:xfrm>
            <a:off x="9400325" y="5076108"/>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thebluediamondgallery.com/u/understanding.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89019448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40302B1-AB0B-413C-B5D0-AFF8BEAB0EB3}"/>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Data Preparation</a:t>
            </a:r>
          </a:p>
        </p:txBody>
      </p:sp>
    </p:spTree>
    <p:extLst>
      <p:ext uri="{BB962C8B-B14F-4D97-AF65-F5344CB8AC3E}">
        <p14:creationId xmlns:p14="http://schemas.microsoft.com/office/powerpoint/2010/main" val="3637361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D889D9-6B3C-4DE2-BF67-ACE237D15B6F}"/>
              </a:ext>
            </a:extLst>
          </p:cNvPr>
          <p:cNvSpPr txBox="1"/>
          <p:nvPr/>
        </p:nvSpPr>
        <p:spPr>
          <a:xfrm>
            <a:off x="4467431" y="1224414"/>
            <a:ext cx="4454555" cy="646331"/>
          </a:xfrm>
          <a:prstGeom prst="rect">
            <a:avLst/>
          </a:prstGeom>
          <a:noFill/>
        </p:spPr>
        <p:txBody>
          <a:bodyPr wrap="square" rtlCol="0">
            <a:spAutoFit/>
          </a:bodyPr>
          <a:lstStyle/>
          <a:p>
            <a:pPr marL="285750" indent="-285750">
              <a:buFont typeface="Arial" panose="020B0604020202020204" pitchFamily="34" charset="0"/>
              <a:buChar char="•"/>
            </a:pPr>
            <a:r>
              <a:rPr lang="en-US" b="1" dirty="0"/>
              <a:t>Joiner1</a:t>
            </a:r>
            <a:r>
              <a:rPr lang="en-US" dirty="0"/>
              <a:t> -- right outer using “CASENUM”</a:t>
            </a:r>
          </a:p>
          <a:p>
            <a:pPr marL="285750" indent="-28575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95C551D5-8B6F-461C-A191-5C2806E1417B}"/>
              </a:ext>
            </a:extLst>
          </p:cNvPr>
          <p:cNvSpPr txBox="1"/>
          <p:nvPr/>
        </p:nvSpPr>
        <p:spPr>
          <a:xfrm>
            <a:off x="511729" y="0"/>
            <a:ext cx="6383010" cy="830997"/>
          </a:xfrm>
          <a:prstGeom prst="rect">
            <a:avLst/>
          </a:prstGeom>
          <a:noFill/>
        </p:spPr>
        <p:txBody>
          <a:bodyPr wrap="square" rtlCol="0">
            <a:spAutoFit/>
          </a:bodyPr>
          <a:lstStyle/>
          <a:p>
            <a:r>
              <a:rPr lang="en-US" sz="4800" b="1" u="sng" dirty="0">
                <a:latin typeface="+mj-lt"/>
                <a:cs typeface="Times New Roman" panose="02020603050405020304" pitchFamily="18" charset="0"/>
              </a:rPr>
              <a:t>JOINING THE DATASETS</a:t>
            </a:r>
          </a:p>
        </p:txBody>
      </p:sp>
      <p:pic>
        <p:nvPicPr>
          <p:cNvPr id="6" name="Picture 5">
            <a:extLst>
              <a:ext uri="{FF2B5EF4-FFF2-40B4-BE49-F238E27FC236}">
                <a16:creationId xmlns:a16="http://schemas.microsoft.com/office/drawing/2014/main" id="{800FCFBF-C86C-41A7-9043-7E54C805D231}"/>
              </a:ext>
            </a:extLst>
          </p:cNvPr>
          <p:cNvPicPr>
            <a:picLocks noChangeAspect="1"/>
          </p:cNvPicPr>
          <p:nvPr/>
        </p:nvPicPr>
        <p:blipFill>
          <a:blip r:embed="rId2"/>
          <a:stretch>
            <a:fillRect/>
          </a:stretch>
        </p:blipFill>
        <p:spPr>
          <a:xfrm>
            <a:off x="615193" y="958786"/>
            <a:ext cx="3429479" cy="3810532"/>
          </a:xfrm>
          <a:prstGeom prst="rect">
            <a:avLst/>
          </a:prstGeom>
        </p:spPr>
      </p:pic>
      <p:pic>
        <p:nvPicPr>
          <p:cNvPr id="10" name="Picture 9">
            <a:extLst>
              <a:ext uri="{FF2B5EF4-FFF2-40B4-BE49-F238E27FC236}">
                <a16:creationId xmlns:a16="http://schemas.microsoft.com/office/drawing/2014/main" id="{CA51B58D-02A3-4D7E-B28F-0C2E3E7EE444}"/>
              </a:ext>
            </a:extLst>
          </p:cNvPr>
          <p:cNvPicPr>
            <a:picLocks noChangeAspect="1"/>
          </p:cNvPicPr>
          <p:nvPr/>
        </p:nvPicPr>
        <p:blipFill>
          <a:blip r:embed="rId3"/>
          <a:stretch>
            <a:fillRect/>
          </a:stretch>
        </p:blipFill>
        <p:spPr>
          <a:xfrm>
            <a:off x="8388990" y="1859673"/>
            <a:ext cx="3296874" cy="4544821"/>
          </a:xfrm>
          <a:prstGeom prst="rect">
            <a:avLst/>
          </a:prstGeom>
        </p:spPr>
      </p:pic>
      <p:sp>
        <p:nvSpPr>
          <p:cNvPr id="11" name="TextBox 10">
            <a:extLst>
              <a:ext uri="{FF2B5EF4-FFF2-40B4-BE49-F238E27FC236}">
                <a16:creationId xmlns:a16="http://schemas.microsoft.com/office/drawing/2014/main" id="{845CADA7-EE29-4241-B8B3-0A6A7CF82B4F}"/>
              </a:ext>
            </a:extLst>
          </p:cNvPr>
          <p:cNvSpPr txBox="1"/>
          <p:nvPr/>
        </p:nvSpPr>
        <p:spPr>
          <a:xfrm>
            <a:off x="8581937" y="1213342"/>
            <a:ext cx="3610063"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t>Joiner2</a:t>
            </a:r>
            <a:r>
              <a:rPr lang="en-US" dirty="0"/>
              <a:t>- left outer using “CASENUM” and “VEH_NO”</a:t>
            </a:r>
          </a:p>
          <a:p>
            <a:endParaRPr lang="en-US" dirty="0"/>
          </a:p>
        </p:txBody>
      </p:sp>
      <p:pic>
        <p:nvPicPr>
          <p:cNvPr id="12" name="Picture 11">
            <a:extLst>
              <a:ext uri="{FF2B5EF4-FFF2-40B4-BE49-F238E27FC236}">
                <a16:creationId xmlns:a16="http://schemas.microsoft.com/office/drawing/2014/main" id="{A772B570-CB16-4CF1-ACDB-F64ACA332DC1}"/>
              </a:ext>
            </a:extLst>
          </p:cNvPr>
          <p:cNvPicPr>
            <a:picLocks noChangeAspect="1"/>
          </p:cNvPicPr>
          <p:nvPr/>
        </p:nvPicPr>
        <p:blipFill>
          <a:blip r:embed="rId4"/>
          <a:stretch>
            <a:fillRect/>
          </a:stretch>
        </p:blipFill>
        <p:spPr>
          <a:xfrm>
            <a:off x="4815276" y="1859673"/>
            <a:ext cx="3296874" cy="4544821"/>
          </a:xfrm>
          <a:prstGeom prst="rect">
            <a:avLst/>
          </a:prstGeom>
        </p:spPr>
      </p:pic>
      <p:graphicFrame>
        <p:nvGraphicFramePr>
          <p:cNvPr id="13" name="Table 12">
            <a:extLst>
              <a:ext uri="{FF2B5EF4-FFF2-40B4-BE49-F238E27FC236}">
                <a16:creationId xmlns:a16="http://schemas.microsoft.com/office/drawing/2014/main" id="{DBD7833B-32F4-4AC9-BD22-5CABB0953EBC}"/>
              </a:ext>
            </a:extLst>
          </p:cNvPr>
          <p:cNvGraphicFramePr>
            <a:graphicFrameLocks noGrp="1"/>
          </p:cNvGraphicFramePr>
          <p:nvPr/>
        </p:nvGraphicFramePr>
        <p:xfrm>
          <a:off x="4815276" y="1882513"/>
          <a:ext cx="3296874" cy="4521981"/>
        </p:xfrm>
        <a:graphic>
          <a:graphicData uri="http://schemas.openxmlformats.org/drawingml/2006/table">
            <a:tbl>
              <a:tblPr/>
              <a:tblGrid>
                <a:gridCol w="3296874">
                  <a:extLst>
                    <a:ext uri="{9D8B030D-6E8A-4147-A177-3AD203B41FA5}">
                      <a16:colId xmlns:a16="http://schemas.microsoft.com/office/drawing/2014/main" val="3000524203"/>
                    </a:ext>
                  </a:extLst>
                </a:gridCol>
              </a:tblGrid>
              <a:tr h="4521981">
                <a:tc>
                  <a:txBody>
                    <a:bodyPr/>
                    <a:lstStyle/>
                    <a:p>
                      <a:endParaRPr lang="en-US" dirty="0"/>
                    </a:p>
                  </a:txBody>
                  <a:tcPr>
                    <a:lnL w="12700" cmpd="sng">
                      <a:solidFill>
                        <a:srgbClr val="FFFF00"/>
                      </a:solidFill>
                      <a:prstDash val="solid"/>
                    </a:lnL>
                    <a:lnR w="12700" cmpd="sng">
                      <a:solidFill>
                        <a:srgbClr val="FFFF00"/>
                      </a:solidFill>
                      <a:prstDash val="solid"/>
                    </a:lnR>
                    <a:lnT w="12700" cmpd="sng">
                      <a:solidFill>
                        <a:srgbClr val="FFFF00"/>
                      </a:solidFill>
                      <a:prstDash val="solid"/>
                    </a:lnT>
                    <a:lnB w="12700" cmpd="sng">
                      <a:solidFill>
                        <a:srgbClr val="FFFF00"/>
                      </a:solidFill>
                      <a:prstDash val="solid"/>
                    </a:lnB>
                  </a:tcPr>
                </a:tc>
                <a:extLst>
                  <a:ext uri="{0D108BD9-81ED-4DB2-BD59-A6C34878D82A}">
                    <a16:rowId xmlns:a16="http://schemas.microsoft.com/office/drawing/2014/main" val="3654523721"/>
                  </a:ext>
                </a:extLst>
              </a:tr>
            </a:tbl>
          </a:graphicData>
        </a:graphic>
      </p:graphicFrame>
      <p:graphicFrame>
        <p:nvGraphicFramePr>
          <p:cNvPr id="14" name="Table 13">
            <a:extLst>
              <a:ext uri="{FF2B5EF4-FFF2-40B4-BE49-F238E27FC236}">
                <a16:creationId xmlns:a16="http://schemas.microsoft.com/office/drawing/2014/main" id="{5B4DB1F6-EA82-4C13-BC0B-35FBE110D8A3}"/>
              </a:ext>
            </a:extLst>
          </p:cNvPr>
          <p:cNvGraphicFramePr>
            <a:graphicFrameLocks noGrp="1"/>
          </p:cNvGraphicFramePr>
          <p:nvPr/>
        </p:nvGraphicFramePr>
        <p:xfrm>
          <a:off x="8388990" y="1870745"/>
          <a:ext cx="3296874" cy="4533749"/>
        </p:xfrm>
        <a:graphic>
          <a:graphicData uri="http://schemas.openxmlformats.org/drawingml/2006/table">
            <a:tbl>
              <a:tblPr/>
              <a:tblGrid>
                <a:gridCol w="3296874">
                  <a:extLst>
                    <a:ext uri="{9D8B030D-6E8A-4147-A177-3AD203B41FA5}">
                      <a16:colId xmlns:a16="http://schemas.microsoft.com/office/drawing/2014/main" val="3690651045"/>
                    </a:ext>
                  </a:extLst>
                </a:gridCol>
              </a:tblGrid>
              <a:tr h="4533749">
                <a:tc>
                  <a:txBody>
                    <a:bodyPr/>
                    <a:lstStyle/>
                    <a:p>
                      <a:endParaRPr lang="en-US" dirty="0"/>
                    </a:p>
                  </a:txBody>
                  <a:tcPr>
                    <a:lnL w="12700" cmpd="sng">
                      <a:solidFill>
                        <a:srgbClr val="FFFF00"/>
                      </a:solidFill>
                      <a:prstDash val="solid"/>
                    </a:lnL>
                    <a:lnR w="12700" cmpd="sng">
                      <a:solidFill>
                        <a:srgbClr val="FFFF00"/>
                      </a:solidFill>
                      <a:prstDash val="solid"/>
                    </a:lnR>
                    <a:lnT w="12700" cmpd="sng">
                      <a:solidFill>
                        <a:srgbClr val="FFFF00"/>
                      </a:solidFill>
                      <a:prstDash val="solid"/>
                    </a:lnT>
                    <a:lnB w="12700" cmpd="sng">
                      <a:solidFill>
                        <a:srgbClr val="FFFF00"/>
                      </a:solidFill>
                      <a:prstDash val="solid"/>
                    </a:lnB>
                  </a:tcPr>
                </a:tc>
                <a:extLst>
                  <a:ext uri="{0D108BD9-81ED-4DB2-BD59-A6C34878D82A}">
                    <a16:rowId xmlns:a16="http://schemas.microsoft.com/office/drawing/2014/main" val="1979071066"/>
                  </a:ext>
                </a:extLst>
              </a:tr>
            </a:tbl>
          </a:graphicData>
        </a:graphic>
      </p:graphicFrame>
    </p:spTree>
    <p:extLst>
      <p:ext uri="{BB962C8B-B14F-4D97-AF65-F5344CB8AC3E}">
        <p14:creationId xmlns:p14="http://schemas.microsoft.com/office/powerpoint/2010/main" val="2858581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61851B-D1E9-4370-A4A3-B0B3DE9BBCEF}"/>
              </a:ext>
            </a:extLst>
          </p:cNvPr>
          <p:cNvSpPr/>
          <p:nvPr/>
        </p:nvSpPr>
        <p:spPr>
          <a:xfrm>
            <a:off x="4240697" y="857490"/>
            <a:ext cx="7362493" cy="113968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t>196 COLUMNS</a:t>
            </a:r>
          </a:p>
        </p:txBody>
      </p:sp>
      <p:sp>
        <p:nvSpPr>
          <p:cNvPr id="5" name="Rectangle 4">
            <a:extLst>
              <a:ext uri="{FF2B5EF4-FFF2-40B4-BE49-F238E27FC236}">
                <a16:creationId xmlns:a16="http://schemas.microsoft.com/office/drawing/2014/main" id="{963CBAA5-8332-47F1-B82C-D4376F705378}"/>
              </a:ext>
            </a:extLst>
          </p:cNvPr>
          <p:cNvSpPr/>
          <p:nvPr/>
        </p:nvSpPr>
        <p:spPr>
          <a:xfrm>
            <a:off x="588810" y="859048"/>
            <a:ext cx="3236570" cy="5883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a:t>133,608</a:t>
            </a:r>
          </a:p>
          <a:p>
            <a:pPr algn="ctr"/>
            <a:r>
              <a:rPr lang="en-US" sz="7200" b="1" dirty="0"/>
              <a:t>ROWS</a:t>
            </a:r>
          </a:p>
        </p:txBody>
      </p:sp>
      <p:sp>
        <p:nvSpPr>
          <p:cNvPr id="6" name="TextBox 5">
            <a:extLst>
              <a:ext uri="{FF2B5EF4-FFF2-40B4-BE49-F238E27FC236}">
                <a16:creationId xmlns:a16="http://schemas.microsoft.com/office/drawing/2014/main" id="{D007E0B6-612A-4B97-BA59-C83888F6892D}"/>
              </a:ext>
            </a:extLst>
          </p:cNvPr>
          <p:cNvSpPr txBox="1"/>
          <p:nvPr/>
        </p:nvSpPr>
        <p:spPr>
          <a:xfrm>
            <a:off x="530087" y="-32560"/>
            <a:ext cx="3816626" cy="830997"/>
          </a:xfrm>
          <a:prstGeom prst="rect">
            <a:avLst/>
          </a:prstGeom>
          <a:noFill/>
        </p:spPr>
        <p:txBody>
          <a:bodyPr wrap="square" rtlCol="0">
            <a:spAutoFit/>
          </a:bodyPr>
          <a:lstStyle/>
          <a:p>
            <a:r>
              <a:rPr lang="en-US" sz="4800" b="1" u="sng" dirty="0">
                <a:latin typeface="+mj-lt"/>
                <a:cs typeface="Times New Roman" panose="02020603050405020304" pitchFamily="18" charset="0"/>
              </a:rPr>
              <a:t>AFTER 2 JOINS</a:t>
            </a:r>
          </a:p>
        </p:txBody>
      </p:sp>
      <p:cxnSp>
        <p:nvCxnSpPr>
          <p:cNvPr id="3" name="Straight Arrow Connector 2">
            <a:extLst>
              <a:ext uri="{FF2B5EF4-FFF2-40B4-BE49-F238E27FC236}">
                <a16:creationId xmlns:a16="http://schemas.microsoft.com/office/drawing/2014/main" id="{92795CE0-0A80-49E1-B31B-B9264537D721}"/>
              </a:ext>
            </a:extLst>
          </p:cNvPr>
          <p:cNvCxnSpPr/>
          <p:nvPr/>
        </p:nvCxnSpPr>
        <p:spPr>
          <a:xfrm>
            <a:off x="5192785" y="1850144"/>
            <a:ext cx="5788404"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9A8DDD48-2C35-4AF6-8FC2-B943030BEB56}"/>
              </a:ext>
            </a:extLst>
          </p:cNvPr>
          <p:cNvCxnSpPr>
            <a:cxnSpLocks/>
          </p:cNvCxnSpPr>
          <p:nvPr/>
        </p:nvCxnSpPr>
        <p:spPr>
          <a:xfrm>
            <a:off x="3749879" y="1082180"/>
            <a:ext cx="0" cy="5046950"/>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92667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C00DBF-0093-4DE2-A1D4-B133372E441E}"/>
              </a:ext>
            </a:extLst>
          </p:cNvPr>
          <p:cNvSpPr txBox="1"/>
          <p:nvPr/>
        </p:nvSpPr>
        <p:spPr>
          <a:xfrm>
            <a:off x="6096000" y="666926"/>
            <a:ext cx="5261114" cy="923330"/>
          </a:xfrm>
          <a:prstGeom prst="rect">
            <a:avLst/>
          </a:prstGeom>
          <a:noFill/>
        </p:spPr>
        <p:txBody>
          <a:bodyPr wrap="square" rtlCol="0">
            <a:spAutoFit/>
          </a:bodyPr>
          <a:lstStyle/>
          <a:p>
            <a:pPr marL="285750" indent="-285750">
              <a:buFont typeface="Arial" panose="020B0604020202020204" pitchFamily="34" charset="0"/>
              <a:buChar char="•"/>
            </a:pPr>
            <a:r>
              <a:rPr lang="en-US" dirty="0"/>
              <a:t>To remove UNWANTED and UNKNOWN values from our target variable “INJ_SEV” by setting the lower and upper bound - 1 &amp; 4.</a:t>
            </a:r>
          </a:p>
        </p:txBody>
      </p:sp>
      <p:pic>
        <p:nvPicPr>
          <p:cNvPr id="8" name="Picture 7">
            <a:extLst>
              <a:ext uri="{FF2B5EF4-FFF2-40B4-BE49-F238E27FC236}">
                <a16:creationId xmlns:a16="http://schemas.microsoft.com/office/drawing/2014/main" id="{6AF08B06-F663-4F78-B65D-8264CA11276F}"/>
              </a:ext>
            </a:extLst>
          </p:cNvPr>
          <p:cNvPicPr>
            <a:picLocks noChangeAspect="1"/>
          </p:cNvPicPr>
          <p:nvPr/>
        </p:nvPicPr>
        <p:blipFill>
          <a:blip r:embed="rId2"/>
          <a:stretch>
            <a:fillRect/>
          </a:stretch>
        </p:blipFill>
        <p:spPr>
          <a:xfrm>
            <a:off x="6096000" y="2543497"/>
            <a:ext cx="4558018" cy="3647577"/>
          </a:xfrm>
          <a:prstGeom prst="rect">
            <a:avLst/>
          </a:prstGeom>
        </p:spPr>
      </p:pic>
      <p:sp>
        <p:nvSpPr>
          <p:cNvPr id="2" name="TextBox 1">
            <a:extLst>
              <a:ext uri="{FF2B5EF4-FFF2-40B4-BE49-F238E27FC236}">
                <a16:creationId xmlns:a16="http://schemas.microsoft.com/office/drawing/2014/main" id="{F7354E5D-4963-4063-98C2-2C31A0807311}"/>
              </a:ext>
            </a:extLst>
          </p:cNvPr>
          <p:cNvSpPr txBox="1"/>
          <p:nvPr/>
        </p:nvSpPr>
        <p:spPr>
          <a:xfrm>
            <a:off x="522416" y="0"/>
            <a:ext cx="3539316" cy="830997"/>
          </a:xfrm>
          <a:prstGeom prst="rect">
            <a:avLst/>
          </a:prstGeom>
          <a:noFill/>
        </p:spPr>
        <p:txBody>
          <a:bodyPr wrap="square" rtlCol="0">
            <a:spAutoFit/>
          </a:bodyPr>
          <a:lstStyle/>
          <a:p>
            <a:r>
              <a:rPr lang="en-US" sz="4800" b="1" u="sng" dirty="0">
                <a:latin typeface="+mj-lt"/>
                <a:cs typeface="Times New Roman" panose="02020603050405020304" pitchFamily="18" charset="0"/>
              </a:rPr>
              <a:t>ROW FILTER</a:t>
            </a:r>
          </a:p>
        </p:txBody>
      </p:sp>
      <p:pic>
        <p:nvPicPr>
          <p:cNvPr id="3" name="Picture 2">
            <a:extLst>
              <a:ext uri="{FF2B5EF4-FFF2-40B4-BE49-F238E27FC236}">
                <a16:creationId xmlns:a16="http://schemas.microsoft.com/office/drawing/2014/main" id="{796B5A68-6951-4A2A-98D9-F6FF0E042453}"/>
              </a:ext>
            </a:extLst>
          </p:cNvPr>
          <p:cNvPicPr>
            <a:picLocks noChangeAspect="1"/>
          </p:cNvPicPr>
          <p:nvPr/>
        </p:nvPicPr>
        <p:blipFill>
          <a:blip r:embed="rId3"/>
          <a:stretch>
            <a:fillRect/>
          </a:stretch>
        </p:blipFill>
        <p:spPr>
          <a:xfrm>
            <a:off x="612894" y="850037"/>
            <a:ext cx="3690658" cy="2216734"/>
          </a:xfrm>
          <a:prstGeom prst="rect">
            <a:avLst/>
          </a:prstGeom>
        </p:spPr>
      </p:pic>
      <p:pic>
        <p:nvPicPr>
          <p:cNvPr id="4" name="Picture 3">
            <a:extLst>
              <a:ext uri="{FF2B5EF4-FFF2-40B4-BE49-F238E27FC236}">
                <a16:creationId xmlns:a16="http://schemas.microsoft.com/office/drawing/2014/main" id="{29B18182-B617-47BB-98B3-3C61A2143BF3}"/>
              </a:ext>
            </a:extLst>
          </p:cNvPr>
          <p:cNvPicPr>
            <a:picLocks noChangeAspect="1"/>
          </p:cNvPicPr>
          <p:nvPr/>
        </p:nvPicPr>
        <p:blipFill>
          <a:blip r:embed="rId4"/>
          <a:stretch>
            <a:fillRect/>
          </a:stretch>
        </p:blipFill>
        <p:spPr>
          <a:xfrm>
            <a:off x="612894" y="3429000"/>
            <a:ext cx="3690658" cy="2762074"/>
          </a:xfrm>
          <a:prstGeom prst="rect">
            <a:avLst/>
          </a:prstGeom>
        </p:spPr>
      </p:pic>
    </p:spTree>
    <p:extLst>
      <p:ext uri="{BB962C8B-B14F-4D97-AF65-F5344CB8AC3E}">
        <p14:creationId xmlns:p14="http://schemas.microsoft.com/office/powerpoint/2010/main" val="618692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515</Words>
  <Application>Microsoft Office PowerPoint</Application>
  <PresentationFormat>Widescreen</PresentationFormat>
  <Paragraphs>88</Paragraphs>
  <Slides>38</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-apple-system</vt:lpstr>
      <vt:lpstr>Arial</vt:lpstr>
      <vt:lpstr>Bell MT</vt:lpstr>
      <vt:lpstr>Calibri</vt:lpstr>
      <vt:lpstr>Calibri Light</vt:lpstr>
      <vt:lpstr>Franklin Gothic Book</vt:lpstr>
      <vt:lpstr>Office Theme</vt:lpstr>
      <vt:lpstr>Team 6 Decreasing Injury Severity in car Crashes</vt:lpstr>
      <vt:lpstr>Team Members</vt:lpstr>
      <vt:lpstr>PowerPoint Presentation</vt:lpstr>
      <vt:lpstr>Business Understanding</vt:lpstr>
      <vt:lpstr>Data Understanding</vt:lpstr>
      <vt:lpstr>Data 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 Preprocessing</vt:lpstr>
      <vt:lpstr>Modeling</vt:lpstr>
      <vt:lpstr>Decision Tree</vt:lpstr>
      <vt:lpstr>Decision Tree View</vt:lpstr>
      <vt:lpstr>Important Predictors – Decision Tree</vt:lpstr>
      <vt:lpstr>Random Forest</vt:lpstr>
      <vt:lpstr>Naïve Bayes</vt:lpstr>
      <vt:lpstr>Multilayer Perceptron (class of feedforward ANN)</vt:lpstr>
      <vt:lpstr>One-to-Many and Normalizer </vt:lpstr>
      <vt:lpstr>Logistic Regression</vt:lpstr>
      <vt:lpstr>Predicted data - Logistic Regression </vt:lpstr>
      <vt:lpstr>K-Nearest Neighbor</vt:lpstr>
      <vt:lpstr>Approach to get to the Final ROC</vt:lpstr>
      <vt:lpstr>Level of importance of Predictors</vt:lpstr>
      <vt:lpstr>Evaluation</vt:lpstr>
      <vt:lpstr>ROC Curves of the six models</vt:lpstr>
      <vt:lpstr>Deployment</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6 Decreasing Injury Severity in car Crashes</dc:title>
  <dc:creator>Kambadahalli  Vannappa, Ramya</dc:creator>
  <cp:lastModifiedBy>Kambadahalli  Vannappa, Ramya</cp:lastModifiedBy>
  <cp:revision>8</cp:revision>
  <dcterms:created xsi:type="dcterms:W3CDTF">2019-12-03T22:00:40Z</dcterms:created>
  <dcterms:modified xsi:type="dcterms:W3CDTF">2019-12-03T23:04:33Z</dcterms:modified>
</cp:coreProperties>
</file>